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5" r:id="rId2"/>
  </p:sldMasterIdLst>
  <p:notesMasterIdLst>
    <p:notesMasterId r:id="rId17"/>
  </p:notesMasterIdLst>
  <p:handoutMasterIdLst>
    <p:handoutMasterId r:id="rId18"/>
  </p:handoutMasterIdLst>
  <p:sldIdLst>
    <p:sldId id="256" r:id="rId3"/>
    <p:sldId id="266" r:id="rId4"/>
    <p:sldId id="264" r:id="rId5"/>
    <p:sldId id="265" r:id="rId6"/>
    <p:sldId id="271" r:id="rId7"/>
    <p:sldId id="259" r:id="rId8"/>
    <p:sldId id="273" r:id="rId9"/>
    <p:sldId id="272" r:id="rId10"/>
    <p:sldId id="274" r:id="rId11"/>
    <p:sldId id="267" r:id="rId12"/>
    <p:sldId id="257" r:id="rId13"/>
    <p:sldId id="261" r:id="rId14"/>
    <p:sldId id="258" r:id="rId15"/>
    <p:sldId id="262" r:id="rId1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0492" autoAdjust="0"/>
  </p:normalViewPr>
  <p:slideViewPr>
    <p:cSldViewPr snapToGrid="0">
      <p:cViewPr varScale="1">
        <p:scale>
          <a:sx n="37" d="100"/>
          <a:sy n="37" d="100"/>
        </p:scale>
        <p:origin x="48" y="192"/>
      </p:cViewPr>
      <p:guideLst>
        <p:guide orient="horz" pos="2160"/>
        <p:guide pos="3840"/>
      </p:guideLst>
    </p:cSldViewPr>
  </p:slideViewPr>
  <p:notesTextViewPr>
    <p:cViewPr>
      <p:scale>
        <a:sx n="1" d="1"/>
        <a:sy n="1" d="1"/>
      </p:scale>
      <p:origin x="0" y="0"/>
    </p:cViewPr>
  </p:notesTextViewPr>
  <p:sorterViewPr>
    <p:cViewPr>
      <p:scale>
        <a:sx n="100" d="100"/>
        <a:sy n="100" d="100"/>
      </p:scale>
      <p:origin x="0" y="2108"/>
    </p:cViewPr>
  </p:sorterViewPr>
  <p:notesViewPr>
    <p:cSldViewPr snapToGrid="0">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F4ABDF-4E11-47D3-B7CB-8D7BA2EB94E2}" type="doc">
      <dgm:prSet loTypeId="urn:microsoft.com/office/officeart/2005/8/layout/vList2" loCatId="list" qsTypeId="urn:microsoft.com/office/officeart/2005/8/quickstyle/simple2" qsCatId="simple" csTypeId="urn:microsoft.com/office/officeart/2005/8/colors/accent0_2" csCatId="mainScheme" phldr="1"/>
      <dgm:spPr/>
      <dgm:t>
        <a:bodyPr/>
        <a:lstStyle/>
        <a:p>
          <a:endParaRPr lang="en-PH"/>
        </a:p>
      </dgm:t>
    </dgm:pt>
    <dgm:pt modelId="{27B6E134-00A2-48D5-B2E4-35E5767A218B}">
      <dgm:prSet phldrT="[Text]" custT="1"/>
      <dgm:spPr/>
      <dgm:t>
        <a:bodyPr/>
        <a:lstStyle/>
        <a:p>
          <a:r>
            <a:rPr lang="en-PH" sz="1800" b="1" i="1" dirty="0">
              <a:solidFill>
                <a:schemeClr val="tx2"/>
              </a:solidFill>
              <a:latin typeface="+mj-lt"/>
              <a:cs typeface="Arial" pitchFamily="34" charset="0"/>
            </a:rPr>
            <a:t>Preventing protectionism and supporting trade and investment liberalization</a:t>
          </a:r>
        </a:p>
      </dgm:t>
    </dgm:pt>
    <dgm:pt modelId="{A66855C6-87E5-468A-AEC3-C3D6381CB875}" type="parTrans" cxnId="{CF3AC0DD-E07B-41F3-BBED-E045EF53EC4D}">
      <dgm:prSet/>
      <dgm:spPr/>
      <dgm:t>
        <a:bodyPr/>
        <a:lstStyle/>
        <a:p>
          <a:endParaRPr lang="en-PH" sz="1800" b="0" i="1">
            <a:solidFill>
              <a:schemeClr val="tx2"/>
            </a:solidFill>
            <a:latin typeface="+mj-lt"/>
            <a:cs typeface="Arial" pitchFamily="34" charset="0"/>
          </a:endParaRPr>
        </a:p>
      </dgm:t>
    </dgm:pt>
    <dgm:pt modelId="{E1F95E03-FCA3-4BBC-9A47-25170C4D3861}" type="sibTrans" cxnId="{CF3AC0DD-E07B-41F3-BBED-E045EF53EC4D}">
      <dgm:prSet/>
      <dgm:spPr/>
      <dgm:t>
        <a:bodyPr/>
        <a:lstStyle/>
        <a:p>
          <a:endParaRPr lang="en-PH" sz="1800" b="0" i="1">
            <a:solidFill>
              <a:schemeClr val="tx2"/>
            </a:solidFill>
            <a:latin typeface="+mj-lt"/>
            <a:cs typeface="Arial" pitchFamily="34" charset="0"/>
          </a:endParaRPr>
        </a:p>
      </dgm:t>
    </dgm:pt>
    <dgm:pt modelId="{D965E49E-A041-4CD9-B15D-0D575F55FE98}">
      <dgm:prSet phldrT="[Text]" custT="1"/>
      <dgm:spPr/>
      <dgm:t>
        <a:bodyPr/>
        <a:lstStyle/>
        <a:p>
          <a:r>
            <a:rPr lang="en-PH" sz="1800" b="1" i="1" dirty="0">
              <a:solidFill>
                <a:schemeClr val="tx2"/>
              </a:solidFill>
              <a:latin typeface="+mj-lt"/>
              <a:cs typeface="Arial" pitchFamily="34" charset="0"/>
            </a:rPr>
            <a:t>Promoting connectivity</a:t>
          </a:r>
        </a:p>
      </dgm:t>
    </dgm:pt>
    <dgm:pt modelId="{FAF8DEF2-6308-4F80-B2F6-844BEF8ABAF3}" type="parTrans" cxnId="{A527B09E-87CE-4EFD-BBA4-908B409E045F}">
      <dgm:prSet/>
      <dgm:spPr/>
      <dgm:t>
        <a:bodyPr/>
        <a:lstStyle/>
        <a:p>
          <a:endParaRPr lang="en-PH" sz="1800" b="0" i="1">
            <a:solidFill>
              <a:schemeClr val="tx2"/>
            </a:solidFill>
            <a:latin typeface="+mj-lt"/>
            <a:cs typeface="Arial" pitchFamily="34" charset="0"/>
          </a:endParaRPr>
        </a:p>
      </dgm:t>
    </dgm:pt>
    <dgm:pt modelId="{6C722612-0810-4C54-858D-A2CC80933595}" type="sibTrans" cxnId="{A527B09E-87CE-4EFD-BBA4-908B409E045F}">
      <dgm:prSet/>
      <dgm:spPr/>
      <dgm:t>
        <a:bodyPr/>
        <a:lstStyle/>
        <a:p>
          <a:endParaRPr lang="en-PH" sz="1800" b="0" i="1">
            <a:solidFill>
              <a:schemeClr val="tx2"/>
            </a:solidFill>
            <a:latin typeface="+mj-lt"/>
            <a:cs typeface="Arial" pitchFamily="34" charset="0"/>
          </a:endParaRPr>
        </a:p>
      </dgm:t>
    </dgm:pt>
    <dgm:pt modelId="{F0A7750F-08A0-495F-8EB1-EF9237019B52}">
      <dgm:prSet phldrT="[Text]" custT="1"/>
      <dgm:spPr/>
      <dgm:t>
        <a:bodyPr/>
        <a:lstStyle/>
        <a:p>
          <a:r>
            <a:rPr lang="en-US" sz="1800" b="1" i="1" dirty="0" smtClean="0">
              <a:solidFill>
                <a:schemeClr val="tx2"/>
              </a:solidFill>
              <a:latin typeface="+mj-lt"/>
              <a:cs typeface="Arial" pitchFamily="34" charset="0"/>
            </a:rPr>
            <a:t>Inclusive and sustainable growth</a:t>
          </a:r>
          <a:endParaRPr lang="en-US" sz="1800" b="1" i="1" dirty="0">
            <a:solidFill>
              <a:schemeClr val="tx2"/>
            </a:solidFill>
            <a:latin typeface="+mj-lt"/>
            <a:cs typeface="Arial" pitchFamily="34" charset="0"/>
          </a:endParaRPr>
        </a:p>
      </dgm:t>
    </dgm:pt>
    <dgm:pt modelId="{F4DDAAB6-12FF-4D7D-B794-FA71DF085154}" type="parTrans" cxnId="{6F590F1E-97EE-4F65-9C5F-5EC3852ECBE7}">
      <dgm:prSet/>
      <dgm:spPr/>
      <dgm:t>
        <a:bodyPr/>
        <a:lstStyle/>
        <a:p>
          <a:endParaRPr lang="en-PH" sz="1800" b="0" i="1">
            <a:solidFill>
              <a:schemeClr val="tx2"/>
            </a:solidFill>
            <a:latin typeface="+mj-lt"/>
            <a:cs typeface="Arial" pitchFamily="34" charset="0"/>
          </a:endParaRPr>
        </a:p>
      </dgm:t>
    </dgm:pt>
    <dgm:pt modelId="{2B464229-BEE8-4620-85A8-1C269919A4BF}" type="sibTrans" cxnId="{6F590F1E-97EE-4F65-9C5F-5EC3852ECBE7}">
      <dgm:prSet/>
      <dgm:spPr/>
      <dgm:t>
        <a:bodyPr/>
        <a:lstStyle/>
        <a:p>
          <a:endParaRPr lang="en-PH" sz="1800" b="0" i="1">
            <a:solidFill>
              <a:schemeClr val="tx2"/>
            </a:solidFill>
            <a:latin typeface="+mj-lt"/>
            <a:cs typeface="Arial" pitchFamily="34" charset="0"/>
          </a:endParaRPr>
        </a:p>
      </dgm:t>
    </dgm:pt>
    <dgm:pt modelId="{BECF98E3-1327-44CA-B0C0-846340919AE3}">
      <dgm:prSet phldrT="[Text]" custT="1"/>
      <dgm:spPr/>
      <dgm:t>
        <a:bodyPr/>
        <a:lstStyle/>
        <a:p>
          <a:r>
            <a:rPr lang="en-US" sz="1800" b="1" i="1" dirty="0">
              <a:solidFill>
                <a:schemeClr val="tx2"/>
              </a:solidFill>
              <a:latin typeface="+mj-lt"/>
              <a:cs typeface="Arial" pitchFamily="34" charset="0"/>
            </a:rPr>
            <a:t>Developing robust </a:t>
          </a:r>
          <a:r>
            <a:rPr lang="en-US" sz="1800" b="1" i="1" dirty="0" smtClean="0">
              <a:solidFill>
                <a:schemeClr val="tx2"/>
              </a:solidFill>
              <a:latin typeface="+mj-lt"/>
              <a:cs typeface="Arial" pitchFamily="34" charset="0"/>
            </a:rPr>
            <a:t>financial </a:t>
          </a:r>
          <a:r>
            <a:rPr lang="en-US" sz="1800" b="1" i="1" dirty="0">
              <a:solidFill>
                <a:schemeClr val="tx2"/>
              </a:solidFill>
              <a:latin typeface="+mj-lt"/>
              <a:cs typeface="Arial" pitchFamily="34" charset="0"/>
            </a:rPr>
            <a:t>markets</a:t>
          </a:r>
        </a:p>
      </dgm:t>
    </dgm:pt>
    <dgm:pt modelId="{72502C8A-5735-408B-BD36-5C8BC278735F}" type="parTrans" cxnId="{4AD38E09-6ED5-4191-BE7F-D7F17B1D98AB}">
      <dgm:prSet/>
      <dgm:spPr/>
      <dgm:t>
        <a:bodyPr/>
        <a:lstStyle/>
        <a:p>
          <a:endParaRPr lang="en-US"/>
        </a:p>
      </dgm:t>
    </dgm:pt>
    <dgm:pt modelId="{7C4AA4CA-68FB-4856-B2B5-75612E1D2222}" type="sibTrans" cxnId="{4AD38E09-6ED5-4191-BE7F-D7F17B1D98AB}">
      <dgm:prSet/>
      <dgm:spPr/>
      <dgm:t>
        <a:bodyPr/>
        <a:lstStyle/>
        <a:p>
          <a:endParaRPr lang="en-US"/>
        </a:p>
      </dgm:t>
    </dgm:pt>
    <dgm:pt modelId="{64091C1E-54CF-41EC-AA70-87F5A5AF4DD4}" type="pres">
      <dgm:prSet presAssocID="{90F4ABDF-4E11-47D3-B7CB-8D7BA2EB94E2}" presName="linear" presStyleCnt="0">
        <dgm:presLayoutVars>
          <dgm:animLvl val="lvl"/>
          <dgm:resizeHandles val="exact"/>
        </dgm:presLayoutVars>
      </dgm:prSet>
      <dgm:spPr/>
      <dgm:t>
        <a:bodyPr/>
        <a:lstStyle/>
        <a:p>
          <a:endParaRPr lang="en-US"/>
        </a:p>
      </dgm:t>
    </dgm:pt>
    <dgm:pt modelId="{D38C3DF3-AC49-4689-9B28-CA227D6B2756}" type="pres">
      <dgm:prSet presAssocID="{27B6E134-00A2-48D5-B2E4-35E5767A218B}" presName="parentText" presStyleLbl="node1" presStyleIdx="0" presStyleCnt="4" custScaleY="43286" custLinFactNeighborY="60203">
        <dgm:presLayoutVars>
          <dgm:chMax val="0"/>
          <dgm:bulletEnabled val="1"/>
        </dgm:presLayoutVars>
      </dgm:prSet>
      <dgm:spPr/>
      <dgm:t>
        <a:bodyPr/>
        <a:lstStyle/>
        <a:p>
          <a:endParaRPr lang="en-US"/>
        </a:p>
      </dgm:t>
    </dgm:pt>
    <dgm:pt modelId="{36DFC191-C40F-480A-8EBF-E3BC293FBD07}" type="pres">
      <dgm:prSet presAssocID="{E1F95E03-FCA3-4BBC-9A47-25170C4D3861}" presName="spacer" presStyleCnt="0"/>
      <dgm:spPr/>
    </dgm:pt>
    <dgm:pt modelId="{2C9EB7F9-6D4C-4266-94D9-527FBB1AFF4B}" type="pres">
      <dgm:prSet presAssocID="{D965E49E-A041-4CD9-B15D-0D575F55FE98}" presName="parentText" presStyleLbl="node1" presStyleIdx="1" presStyleCnt="4" custScaleY="42890" custLinFactNeighborY="33251">
        <dgm:presLayoutVars>
          <dgm:chMax val="0"/>
          <dgm:bulletEnabled val="1"/>
        </dgm:presLayoutVars>
      </dgm:prSet>
      <dgm:spPr/>
      <dgm:t>
        <a:bodyPr/>
        <a:lstStyle/>
        <a:p>
          <a:endParaRPr lang="en-US"/>
        </a:p>
      </dgm:t>
    </dgm:pt>
    <dgm:pt modelId="{C95EEA1A-043B-420F-8ECF-8238DE23E5F3}" type="pres">
      <dgm:prSet presAssocID="{6C722612-0810-4C54-858D-A2CC80933595}" presName="spacer" presStyleCnt="0"/>
      <dgm:spPr/>
    </dgm:pt>
    <dgm:pt modelId="{129616B0-C016-471A-9622-A175EEB732DA}" type="pres">
      <dgm:prSet presAssocID="{F0A7750F-08A0-495F-8EB1-EF9237019B52}" presName="parentText" presStyleLbl="node1" presStyleIdx="2" presStyleCnt="4" custScaleY="41186" custLinFactNeighborY="-34538">
        <dgm:presLayoutVars>
          <dgm:chMax val="0"/>
          <dgm:bulletEnabled val="1"/>
        </dgm:presLayoutVars>
      </dgm:prSet>
      <dgm:spPr/>
      <dgm:t>
        <a:bodyPr/>
        <a:lstStyle/>
        <a:p>
          <a:endParaRPr lang="en-US"/>
        </a:p>
      </dgm:t>
    </dgm:pt>
    <dgm:pt modelId="{3A35BB96-2381-46A4-B650-292325CA3682}" type="pres">
      <dgm:prSet presAssocID="{2B464229-BEE8-4620-85A8-1C269919A4BF}" presName="spacer" presStyleCnt="0"/>
      <dgm:spPr/>
    </dgm:pt>
    <dgm:pt modelId="{6C3D5F26-2AA8-4FB7-9EC2-11258AF2080C}" type="pres">
      <dgm:prSet presAssocID="{BECF98E3-1327-44CA-B0C0-846340919AE3}" presName="parentText" presStyleLbl="node1" presStyleIdx="3" presStyleCnt="4" custScaleY="41075" custLinFactNeighborX="-62" custLinFactNeighborY="-59390">
        <dgm:presLayoutVars>
          <dgm:chMax val="0"/>
          <dgm:bulletEnabled val="1"/>
        </dgm:presLayoutVars>
      </dgm:prSet>
      <dgm:spPr/>
      <dgm:t>
        <a:bodyPr/>
        <a:lstStyle/>
        <a:p>
          <a:endParaRPr lang="en-US"/>
        </a:p>
      </dgm:t>
    </dgm:pt>
  </dgm:ptLst>
  <dgm:cxnLst>
    <dgm:cxn modelId="{5112BBC8-A4BD-4C00-BD8F-1178D64AF695}" type="presOf" srcId="{BECF98E3-1327-44CA-B0C0-846340919AE3}" destId="{6C3D5F26-2AA8-4FB7-9EC2-11258AF2080C}" srcOrd="0" destOrd="0" presId="urn:microsoft.com/office/officeart/2005/8/layout/vList2"/>
    <dgm:cxn modelId="{E846EE34-5813-4B6E-B3F5-CB04A3A0250E}" type="presOf" srcId="{27B6E134-00A2-48D5-B2E4-35E5767A218B}" destId="{D38C3DF3-AC49-4689-9B28-CA227D6B2756}" srcOrd="0" destOrd="0" presId="urn:microsoft.com/office/officeart/2005/8/layout/vList2"/>
    <dgm:cxn modelId="{CF3AC0DD-E07B-41F3-BBED-E045EF53EC4D}" srcId="{90F4ABDF-4E11-47D3-B7CB-8D7BA2EB94E2}" destId="{27B6E134-00A2-48D5-B2E4-35E5767A218B}" srcOrd="0" destOrd="0" parTransId="{A66855C6-87E5-468A-AEC3-C3D6381CB875}" sibTransId="{E1F95E03-FCA3-4BBC-9A47-25170C4D3861}"/>
    <dgm:cxn modelId="{BF0FC9F6-266D-4163-B8DA-DA16A09748AB}" type="presOf" srcId="{D965E49E-A041-4CD9-B15D-0D575F55FE98}" destId="{2C9EB7F9-6D4C-4266-94D9-527FBB1AFF4B}" srcOrd="0" destOrd="0" presId="urn:microsoft.com/office/officeart/2005/8/layout/vList2"/>
    <dgm:cxn modelId="{A527B09E-87CE-4EFD-BBA4-908B409E045F}" srcId="{90F4ABDF-4E11-47D3-B7CB-8D7BA2EB94E2}" destId="{D965E49E-A041-4CD9-B15D-0D575F55FE98}" srcOrd="1" destOrd="0" parTransId="{FAF8DEF2-6308-4F80-B2F6-844BEF8ABAF3}" sibTransId="{6C722612-0810-4C54-858D-A2CC80933595}"/>
    <dgm:cxn modelId="{659F7640-7AF0-4047-833A-1BDA21166576}" type="presOf" srcId="{F0A7750F-08A0-495F-8EB1-EF9237019B52}" destId="{129616B0-C016-471A-9622-A175EEB732DA}" srcOrd="0" destOrd="0" presId="urn:microsoft.com/office/officeart/2005/8/layout/vList2"/>
    <dgm:cxn modelId="{6F590F1E-97EE-4F65-9C5F-5EC3852ECBE7}" srcId="{90F4ABDF-4E11-47D3-B7CB-8D7BA2EB94E2}" destId="{F0A7750F-08A0-495F-8EB1-EF9237019B52}" srcOrd="2" destOrd="0" parTransId="{F4DDAAB6-12FF-4D7D-B794-FA71DF085154}" sibTransId="{2B464229-BEE8-4620-85A8-1C269919A4BF}"/>
    <dgm:cxn modelId="{4AD38E09-6ED5-4191-BE7F-D7F17B1D98AB}" srcId="{90F4ABDF-4E11-47D3-B7CB-8D7BA2EB94E2}" destId="{BECF98E3-1327-44CA-B0C0-846340919AE3}" srcOrd="3" destOrd="0" parTransId="{72502C8A-5735-408B-BD36-5C8BC278735F}" sibTransId="{7C4AA4CA-68FB-4856-B2B5-75612E1D2222}"/>
    <dgm:cxn modelId="{633FB95D-F499-4C43-90A3-EC95A0F029AA}" type="presOf" srcId="{90F4ABDF-4E11-47D3-B7CB-8D7BA2EB94E2}" destId="{64091C1E-54CF-41EC-AA70-87F5A5AF4DD4}" srcOrd="0" destOrd="0" presId="urn:microsoft.com/office/officeart/2005/8/layout/vList2"/>
    <dgm:cxn modelId="{1773768D-AC66-4AA9-8565-5D95E785D374}" type="presParOf" srcId="{64091C1E-54CF-41EC-AA70-87F5A5AF4DD4}" destId="{D38C3DF3-AC49-4689-9B28-CA227D6B2756}" srcOrd="0" destOrd="0" presId="urn:microsoft.com/office/officeart/2005/8/layout/vList2"/>
    <dgm:cxn modelId="{B20F6CF7-2BFC-4C52-8505-1456343AB7AA}" type="presParOf" srcId="{64091C1E-54CF-41EC-AA70-87F5A5AF4DD4}" destId="{36DFC191-C40F-480A-8EBF-E3BC293FBD07}" srcOrd="1" destOrd="0" presId="urn:microsoft.com/office/officeart/2005/8/layout/vList2"/>
    <dgm:cxn modelId="{9FC08D18-06AD-4675-9F42-C696500BBA6B}" type="presParOf" srcId="{64091C1E-54CF-41EC-AA70-87F5A5AF4DD4}" destId="{2C9EB7F9-6D4C-4266-94D9-527FBB1AFF4B}" srcOrd="2" destOrd="0" presId="urn:microsoft.com/office/officeart/2005/8/layout/vList2"/>
    <dgm:cxn modelId="{8C1D9C0B-B0EC-450F-88C0-D903D5269D1C}" type="presParOf" srcId="{64091C1E-54CF-41EC-AA70-87F5A5AF4DD4}" destId="{C95EEA1A-043B-420F-8ECF-8238DE23E5F3}" srcOrd="3" destOrd="0" presId="urn:microsoft.com/office/officeart/2005/8/layout/vList2"/>
    <dgm:cxn modelId="{2DFCBDA1-7B6D-4C87-A7B3-2A47ACB220FF}" type="presParOf" srcId="{64091C1E-54CF-41EC-AA70-87F5A5AF4DD4}" destId="{129616B0-C016-471A-9622-A175EEB732DA}" srcOrd="4" destOrd="0" presId="urn:microsoft.com/office/officeart/2005/8/layout/vList2"/>
    <dgm:cxn modelId="{E5BE28D6-A50B-4EF8-A51A-566D6CD76507}" type="presParOf" srcId="{64091C1E-54CF-41EC-AA70-87F5A5AF4DD4}" destId="{3A35BB96-2381-46A4-B650-292325CA3682}" srcOrd="5" destOrd="0" presId="urn:microsoft.com/office/officeart/2005/8/layout/vList2"/>
    <dgm:cxn modelId="{7710B91A-130F-4CBC-AC63-6ECA9884E0A0}" type="presParOf" srcId="{64091C1E-54CF-41EC-AA70-87F5A5AF4DD4}" destId="{6C3D5F26-2AA8-4FB7-9EC2-11258AF2080C}"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7A11C55A-97F7-4C8E-84D3-48D2A64447BF}" type="datetimeFigureOut">
              <a:rPr lang="en-US" smtClean="0"/>
              <a:pPr/>
              <a:t>9/27/2017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31E13AB-839B-4B06-A52F-4F3F1B6BC15F}" type="slidenum">
              <a:rPr lang="en-US" smtClean="0"/>
              <a:pPr/>
              <a:t>‹#›</a:t>
            </a:fld>
            <a:endParaRPr lang="en-US"/>
          </a:p>
        </p:txBody>
      </p:sp>
    </p:spTree>
    <p:extLst>
      <p:ext uri="{BB962C8B-B14F-4D97-AF65-F5344CB8AC3E}">
        <p14:creationId xmlns:p14="http://schemas.microsoft.com/office/powerpoint/2010/main" val="3890774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57FE31BB-26D5-4EC9-8273-86A91A25429D}" type="datetimeFigureOut">
              <a:rPr lang="en-US" smtClean="0"/>
              <a:pPr/>
              <a:t>9/27/2017</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7310424-D208-41D3-AA5E-12ABCC8281F1}" type="slidenum">
              <a:rPr lang="en-US" smtClean="0"/>
              <a:pPr/>
              <a:t>‹#›</a:t>
            </a:fld>
            <a:endParaRPr lang="en-US"/>
          </a:p>
        </p:txBody>
      </p:sp>
    </p:spTree>
    <p:extLst>
      <p:ext uri="{BB962C8B-B14F-4D97-AF65-F5344CB8AC3E}">
        <p14:creationId xmlns:p14="http://schemas.microsoft.com/office/powerpoint/2010/main" val="3519381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1</a:t>
            </a:fld>
            <a:endParaRPr lang="en-US"/>
          </a:p>
        </p:txBody>
      </p:sp>
    </p:spTree>
    <p:extLst>
      <p:ext uri="{BB962C8B-B14F-4D97-AF65-F5344CB8AC3E}">
        <p14:creationId xmlns:p14="http://schemas.microsoft.com/office/powerpoint/2010/main" val="27228549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Gadugi"/>
              </a:rPr>
              <a:t>We expect to have about 10-12 APEC Leaders speak at the Summit. </a:t>
            </a:r>
          </a:p>
          <a:p>
            <a:endParaRPr lang="en-US" dirty="0">
              <a:latin typeface="Gadugi"/>
            </a:endParaRPr>
          </a:p>
          <a:p>
            <a:r>
              <a:rPr lang="en-US" dirty="0">
                <a:latin typeface="Gadugi"/>
              </a:rPr>
              <a:t>Global CEOs and thought leaders are invited to dialogue with 1000 business delegates from APEC region and beyond.</a:t>
            </a:r>
          </a:p>
          <a:p>
            <a:endParaRPr lang="en-US" dirty="0">
              <a:latin typeface="Gadugi"/>
            </a:endParaRPr>
          </a:p>
          <a:p>
            <a:r>
              <a:rPr lang="en-US" dirty="0">
                <a:latin typeface="Gadugi"/>
              </a:rPr>
              <a:t>The CEO Summit is considered to be the ‘Board Meeting’ of the Asia Pacific and will provide ample opportunities for networking. </a:t>
            </a:r>
          </a:p>
        </p:txBody>
      </p:sp>
      <p:sp>
        <p:nvSpPr>
          <p:cNvPr id="4" name="Slide Number Placeholder 3"/>
          <p:cNvSpPr>
            <a:spLocks noGrp="1"/>
          </p:cNvSpPr>
          <p:nvPr>
            <p:ph type="sldNum" sz="quarter" idx="10"/>
          </p:nvPr>
        </p:nvSpPr>
        <p:spPr/>
        <p:txBody>
          <a:bodyPr/>
          <a:lstStyle/>
          <a:p>
            <a:fld id="{A7310424-D208-41D3-AA5E-12ABCC8281F1}" type="slidenum">
              <a:rPr lang="en-US" smtClean="0"/>
              <a:pPr/>
              <a:t>10</a:t>
            </a:fld>
            <a:endParaRPr lang="en-US"/>
          </a:p>
        </p:txBody>
      </p:sp>
    </p:spTree>
    <p:extLst>
      <p:ext uri="{BB962C8B-B14F-4D97-AF65-F5344CB8AC3E}">
        <p14:creationId xmlns:p14="http://schemas.microsoft.com/office/powerpoint/2010/main" val="408599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Gadugi"/>
              </a:rPr>
              <a:t>The City of Event is Da Nang -The most livable city in Vietnam with beautiful </a:t>
            </a:r>
            <a:r>
              <a:rPr lang="en-US" dirty="0" smtClean="0">
                <a:latin typeface="Gadugi"/>
              </a:rPr>
              <a:t>beaches,</a:t>
            </a:r>
            <a:r>
              <a:rPr lang="en-US" baseline="0" dirty="0" smtClean="0">
                <a:latin typeface="Gadugi"/>
              </a:rPr>
              <a:t> and very close to many world heritages, such as the ancient capital Hue, merchant township Hoi An, My Son relics, etc.</a:t>
            </a:r>
            <a:endParaRPr lang="en-US" dirty="0">
              <a:latin typeface="Gadugi"/>
            </a:endParaRPr>
          </a:p>
          <a:p>
            <a:endParaRPr lang="en-US" dirty="0">
              <a:latin typeface="Gadugi"/>
            </a:endParaRPr>
          </a:p>
          <a:p>
            <a:r>
              <a:rPr lang="en-US" dirty="0">
                <a:latin typeface="Gadugi"/>
              </a:rPr>
              <a:t>Da Nang is connected to the world with international flights from Bangkok, Beijing, Guangzhou, Hong Kong, KL, Seoul, Singapore, Tokyo and others. </a:t>
            </a:r>
          </a:p>
        </p:txBody>
      </p:sp>
      <p:sp>
        <p:nvSpPr>
          <p:cNvPr id="4" name="Slide Number Placeholder 3"/>
          <p:cNvSpPr>
            <a:spLocks noGrp="1"/>
          </p:cNvSpPr>
          <p:nvPr>
            <p:ph type="sldNum" sz="quarter" idx="10"/>
          </p:nvPr>
        </p:nvSpPr>
        <p:spPr/>
        <p:txBody>
          <a:bodyPr/>
          <a:lstStyle/>
          <a:p>
            <a:fld id="{A7310424-D208-41D3-AA5E-12ABCC8281F1}" type="slidenum">
              <a:rPr lang="en-US" smtClean="0"/>
              <a:pPr/>
              <a:t>11</a:t>
            </a:fld>
            <a:endParaRPr lang="en-US"/>
          </a:p>
        </p:txBody>
      </p:sp>
    </p:spTree>
    <p:extLst>
      <p:ext uri="{BB962C8B-B14F-4D97-AF65-F5344CB8AC3E}">
        <p14:creationId xmlns:p14="http://schemas.microsoft.com/office/powerpoint/2010/main" val="1836567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Gadugi"/>
              </a:rPr>
              <a:t>The venue for the Summit is </a:t>
            </a:r>
            <a:r>
              <a:rPr lang="en-US" dirty="0" err="1" smtClean="0">
                <a:latin typeface="Gadugi"/>
              </a:rPr>
              <a:t>Danang-Ariyana</a:t>
            </a:r>
            <a:r>
              <a:rPr lang="en-US" dirty="0" smtClean="0">
                <a:latin typeface="Gadugi"/>
              </a:rPr>
              <a:t> Exhibition Convention Center (ADECC)- </a:t>
            </a:r>
            <a:r>
              <a:rPr lang="en-US" dirty="0">
                <a:latin typeface="Gadugi"/>
              </a:rPr>
              <a:t>a newly built complex for this special occasion with the total area of  nearly 4500m2</a:t>
            </a:r>
          </a:p>
        </p:txBody>
      </p:sp>
      <p:sp>
        <p:nvSpPr>
          <p:cNvPr id="4" name="Slide Number Placeholder 3"/>
          <p:cNvSpPr>
            <a:spLocks noGrp="1"/>
          </p:cNvSpPr>
          <p:nvPr>
            <p:ph type="sldNum" sz="quarter" idx="10"/>
          </p:nvPr>
        </p:nvSpPr>
        <p:spPr/>
        <p:txBody>
          <a:bodyPr/>
          <a:lstStyle/>
          <a:p>
            <a:fld id="{A7310424-D208-41D3-AA5E-12ABCC8281F1}" type="slidenum">
              <a:rPr lang="en-US" smtClean="0"/>
              <a:pPr/>
              <a:t>12</a:t>
            </a:fld>
            <a:endParaRPr lang="en-US"/>
          </a:p>
        </p:txBody>
      </p:sp>
    </p:spTree>
    <p:extLst>
      <p:ext uri="{BB962C8B-B14F-4D97-AF65-F5344CB8AC3E}">
        <p14:creationId xmlns:p14="http://schemas.microsoft.com/office/powerpoint/2010/main" val="2434216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latin typeface="Gadugi"/>
              </a:rPr>
              <a:t>Danang</a:t>
            </a:r>
            <a:r>
              <a:rPr lang="en-US" dirty="0">
                <a:latin typeface="Gadugi"/>
              </a:rPr>
              <a:t> is also the host for the APEC Leaders’ week with a wide range of important Government and Business meetings. </a:t>
            </a:r>
          </a:p>
          <a:p>
            <a:endParaRPr lang="en-US" dirty="0">
              <a:latin typeface="Gadugi"/>
            </a:endParaRPr>
          </a:p>
          <a:p>
            <a:r>
              <a:rPr lang="en-US" dirty="0">
                <a:latin typeface="Gadugi"/>
              </a:rPr>
              <a:t>For Business Meeting we will have the ABAC IV from </a:t>
            </a:r>
            <a:r>
              <a:rPr lang="en-US" dirty="0" smtClean="0">
                <a:latin typeface="Gadugi"/>
              </a:rPr>
              <a:t>4-6, </a:t>
            </a:r>
            <a:r>
              <a:rPr lang="en-US" dirty="0">
                <a:latin typeface="Gadugi"/>
              </a:rPr>
              <a:t>the </a:t>
            </a:r>
            <a:r>
              <a:rPr lang="en-US" dirty="0" smtClean="0">
                <a:latin typeface="Gadugi"/>
              </a:rPr>
              <a:t>Vietnam Business</a:t>
            </a:r>
            <a:r>
              <a:rPr lang="en-US" baseline="0" dirty="0" smtClean="0">
                <a:latin typeface="Gadugi"/>
              </a:rPr>
              <a:t> Summit</a:t>
            </a:r>
            <a:r>
              <a:rPr lang="en-US" dirty="0" smtClean="0">
                <a:latin typeface="Gadugi"/>
              </a:rPr>
              <a:t> </a:t>
            </a:r>
            <a:r>
              <a:rPr lang="en-US" dirty="0">
                <a:latin typeface="Gadugi"/>
              </a:rPr>
              <a:t>on the </a:t>
            </a:r>
            <a:r>
              <a:rPr lang="en-US" dirty="0" smtClean="0">
                <a:latin typeface="Gadugi"/>
              </a:rPr>
              <a:t>7, </a:t>
            </a:r>
            <a:r>
              <a:rPr lang="en-US" dirty="0">
                <a:latin typeface="Gadugi"/>
              </a:rPr>
              <a:t>the APEC CEO Summit from 8-10; the ABAC Dialogue with Leaders on the 10</a:t>
            </a:r>
            <a:r>
              <a:rPr lang="en-US" baseline="30000" dirty="0">
                <a:latin typeface="Gadugi"/>
              </a:rPr>
              <a:t>th</a:t>
            </a:r>
            <a:r>
              <a:rPr lang="en-US" dirty="0">
                <a:latin typeface="Gadugi"/>
              </a:rPr>
              <a:t> .</a:t>
            </a:r>
          </a:p>
          <a:p>
            <a:endParaRPr lang="en-US" dirty="0">
              <a:latin typeface="Gadugi"/>
            </a:endParaRPr>
          </a:p>
          <a:p>
            <a:r>
              <a:rPr lang="en-US" dirty="0">
                <a:latin typeface="Gadugi"/>
              </a:rPr>
              <a:t>For Government Meeting , the Concluding SOM will be from 5-6; </a:t>
            </a:r>
            <a:r>
              <a:rPr lang="en-US" dirty="0" err="1">
                <a:latin typeface="Gadugi"/>
              </a:rPr>
              <a:t>Mininsterial</a:t>
            </a:r>
            <a:r>
              <a:rPr lang="en-US" dirty="0">
                <a:latin typeface="Gadugi"/>
              </a:rPr>
              <a:t> Meeting from 8-9 and the APEC Leader’s Meeting on 10-11.</a:t>
            </a:r>
          </a:p>
        </p:txBody>
      </p:sp>
      <p:sp>
        <p:nvSpPr>
          <p:cNvPr id="4" name="Slide Number Placeholder 3"/>
          <p:cNvSpPr>
            <a:spLocks noGrp="1"/>
          </p:cNvSpPr>
          <p:nvPr>
            <p:ph type="sldNum" sz="quarter" idx="10"/>
          </p:nvPr>
        </p:nvSpPr>
        <p:spPr/>
        <p:txBody>
          <a:bodyPr/>
          <a:lstStyle/>
          <a:p>
            <a:fld id="{A7310424-D208-41D3-AA5E-12ABCC8281F1}" type="slidenum">
              <a:rPr lang="en-US" smtClean="0"/>
              <a:pPr/>
              <a:t>13</a:t>
            </a:fld>
            <a:endParaRPr lang="en-US"/>
          </a:p>
        </p:txBody>
      </p:sp>
    </p:spTree>
    <p:extLst>
      <p:ext uri="{BB962C8B-B14F-4D97-AF65-F5344CB8AC3E}">
        <p14:creationId xmlns:p14="http://schemas.microsoft.com/office/powerpoint/2010/main" val="503985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Gadugi"/>
              </a:rPr>
              <a:t>The above is the brief introduction about APEC 2017 and the APEC CEO Summit. I hope to welcome you all in </a:t>
            </a:r>
            <a:r>
              <a:rPr lang="en-US" dirty="0" err="1">
                <a:latin typeface="Gadugi"/>
              </a:rPr>
              <a:t>Danang</a:t>
            </a:r>
            <a:r>
              <a:rPr lang="en-US" dirty="0">
                <a:latin typeface="Gadugi"/>
              </a:rPr>
              <a:t> this November. </a:t>
            </a:r>
          </a:p>
          <a:p>
            <a:endParaRPr lang="en-US" dirty="0">
              <a:latin typeface="Gadugi"/>
            </a:endParaRPr>
          </a:p>
          <a:p>
            <a:r>
              <a:rPr lang="en-US" dirty="0">
                <a:latin typeface="Gadugi"/>
              </a:rPr>
              <a:t>Should you need any further information , please contact our ED Mr. Tran </a:t>
            </a:r>
            <a:r>
              <a:rPr lang="en-US" dirty="0" err="1">
                <a:latin typeface="Gadugi"/>
              </a:rPr>
              <a:t>Thien</a:t>
            </a:r>
            <a:r>
              <a:rPr lang="en-US" dirty="0">
                <a:latin typeface="Gadugi"/>
              </a:rPr>
              <a:t> </a:t>
            </a:r>
            <a:r>
              <a:rPr lang="en-US" dirty="0" err="1">
                <a:latin typeface="Gadugi"/>
              </a:rPr>
              <a:t>Cuong</a:t>
            </a:r>
            <a:r>
              <a:rPr lang="en-US" dirty="0">
                <a:latin typeface="Gadugi"/>
              </a:rPr>
              <a:t> by the above email and website.</a:t>
            </a:r>
          </a:p>
          <a:p>
            <a:endParaRPr lang="en-US" dirty="0">
              <a:latin typeface="Gadugi"/>
            </a:endParaRPr>
          </a:p>
          <a:p>
            <a:r>
              <a:rPr lang="en-US" dirty="0">
                <a:latin typeface="Gadugi"/>
              </a:rPr>
              <a:t>Thank you very much for your  kind attention.</a:t>
            </a:r>
          </a:p>
          <a:p>
            <a:endParaRPr lang="en-US" dirty="0">
              <a:latin typeface="Gadugi"/>
            </a:endParaRPr>
          </a:p>
        </p:txBody>
      </p:sp>
      <p:sp>
        <p:nvSpPr>
          <p:cNvPr id="4" name="Slide Number Placeholder 3"/>
          <p:cNvSpPr>
            <a:spLocks noGrp="1"/>
          </p:cNvSpPr>
          <p:nvPr>
            <p:ph type="sldNum" sz="quarter" idx="10"/>
          </p:nvPr>
        </p:nvSpPr>
        <p:spPr/>
        <p:txBody>
          <a:bodyPr/>
          <a:lstStyle/>
          <a:p>
            <a:fld id="{A7310424-D208-41D3-AA5E-12ABCC8281F1}" type="slidenum">
              <a:rPr lang="en-US" smtClean="0"/>
              <a:pPr/>
              <a:t>14</a:t>
            </a:fld>
            <a:endParaRPr lang="en-US"/>
          </a:p>
        </p:txBody>
      </p:sp>
    </p:spTree>
    <p:extLst>
      <p:ext uri="{BB962C8B-B14F-4D97-AF65-F5344CB8AC3E}">
        <p14:creationId xmlns:p14="http://schemas.microsoft.com/office/powerpoint/2010/main" val="12375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PH" dirty="0">
                <a:latin typeface="Gadugi" panose="020B0502040204020203" pitchFamily="34" charset="0"/>
                <a:ea typeface="ＭＳ Ｐゴシック" pitchFamily="34" charset="-128"/>
              </a:rPr>
              <a:t>Good </a:t>
            </a:r>
            <a:r>
              <a:rPr lang="en-PH" dirty="0" smtClean="0">
                <a:latin typeface="Gadugi" panose="020B0502040204020203" pitchFamily="34" charset="0"/>
                <a:ea typeface="ＭＳ Ｐゴシック" pitchFamily="34" charset="-128"/>
              </a:rPr>
              <a:t>afternoon </a:t>
            </a:r>
            <a:r>
              <a:rPr lang="en-PH" dirty="0">
                <a:latin typeface="Gadugi" panose="020B0502040204020203" pitchFamily="34" charset="0"/>
                <a:ea typeface="ＭＳ Ｐゴシック" pitchFamily="34" charset="-128"/>
              </a:rPr>
              <a:t>Ladies and Gentlemen,</a:t>
            </a:r>
          </a:p>
          <a:p>
            <a:endParaRPr lang="en-PH" dirty="0">
              <a:latin typeface="Gadugi" panose="020B0502040204020203" pitchFamily="34" charset="0"/>
              <a:ea typeface="ＭＳ Ｐゴシック" pitchFamily="34" charset="-128"/>
            </a:endParaRPr>
          </a:p>
          <a:p>
            <a:r>
              <a:rPr lang="en-PH" dirty="0">
                <a:latin typeface="Gadugi" panose="020B0502040204020203" pitchFamily="34" charset="0"/>
                <a:ea typeface="ＭＳ Ｐゴシック" pitchFamily="34" charset="-128"/>
              </a:rPr>
              <a:t>It’s my great pleasure to be here to share with you about priorities for the APEC </a:t>
            </a:r>
            <a:r>
              <a:rPr lang="en-PH" dirty="0" smtClean="0">
                <a:latin typeface="Gadugi" panose="020B0502040204020203" pitchFamily="34" charset="0"/>
                <a:ea typeface="ＭＳ Ｐゴシック" pitchFamily="34" charset="-128"/>
              </a:rPr>
              <a:t>business sector </a:t>
            </a:r>
            <a:r>
              <a:rPr lang="en-PH" dirty="0">
                <a:latin typeface="Gadugi" panose="020B0502040204020203" pitchFamily="34" charset="0"/>
                <a:ea typeface="ＭＳ Ｐゴシック" pitchFamily="34" charset="-128"/>
              </a:rPr>
              <a:t>in 2017 and plans for the APEC CEO SUMMIT 2017. </a:t>
            </a:r>
          </a:p>
          <a:p>
            <a:endParaRPr lang="en-PH" dirty="0">
              <a:latin typeface="Gadugi" panose="020B0502040204020203" pitchFamily="34" charset="0"/>
              <a:ea typeface="ＭＳ Ｐゴシック" pitchFamily="34" charset="-128"/>
            </a:endParaRPr>
          </a:p>
          <a:p>
            <a:r>
              <a:rPr lang="en-PH" dirty="0">
                <a:latin typeface="Gadugi" panose="020B0502040204020203" pitchFamily="34" charset="0"/>
                <a:ea typeface="ＭＳ Ｐゴシック" pitchFamily="34" charset="-128"/>
              </a:rPr>
              <a:t>Building on the work of the past host economies, Viet Nam has identified the following priorities </a:t>
            </a:r>
            <a:r>
              <a:rPr lang="en-PH" dirty="0" smtClean="0">
                <a:latin typeface="Gadugi" panose="020B0502040204020203" pitchFamily="34" charset="0"/>
                <a:ea typeface="ＭＳ Ｐゴシック" pitchFamily="34" charset="-128"/>
              </a:rPr>
              <a:t>for private sector this </a:t>
            </a:r>
            <a:r>
              <a:rPr lang="en-PH" dirty="0">
                <a:latin typeface="Gadugi" panose="020B0502040204020203" pitchFamily="34" charset="0"/>
                <a:ea typeface="ＭＳ Ｐゴシック" pitchFamily="34" charset="-128"/>
              </a:rPr>
              <a:t>year </a:t>
            </a:r>
            <a:endParaRPr lang="en-PH" dirty="0">
              <a:latin typeface="Gadugi" panose="020B0502040204020203" pitchFamily="34" charset="0"/>
            </a:endParaRPr>
          </a:p>
          <a:p>
            <a:pPr marL="171450" lvl="0" indent="-171450">
              <a:buFont typeface="Arial" panose="020B0604020202020204" pitchFamily="34" charset="0"/>
              <a:buChar char="•"/>
            </a:pPr>
            <a:r>
              <a:rPr lang="en-PH" sz="1200" b="0" i="1" kern="1200" dirty="0">
                <a:solidFill>
                  <a:schemeClr val="tx2"/>
                </a:solidFill>
                <a:latin typeface="+mn-lt"/>
                <a:ea typeface="+mn-ea"/>
                <a:cs typeface="Arial" pitchFamily="34" charset="0"/>
              </a:rPr>
              <a:t>Preventing protectionism and supporting trade and investment liberalization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i="1" kern="1200" dirty="0">
                <a:solidFill>
                  <a:schemeClr val="tx2"/>
                </a:solidFill>
                <a:latin typeface="+mn-lt"/>
                <a:ea typeface="+mn-ea"/>
                <a:cs typeface="Arial" pitchFamily="34" charset="0"/>
              </a:rPr>
              <a:t>Promoting connectivity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PH" sz="1200" b="0" i="1" kern="1200" dirty="0" smtClean="0">
                <a:solidFill>
                  <a:schemeClr val="tx2"/>
                </a:solidFill>
                <a:latin typeface="+mn-lt"/>
                <a:ea typeface="+mn-ea"/>
                <a:cs typeface="Arial" pitchFamily="34" charset="0"/>
              </a:rPr>
              <a:t>Inclusive and sustainable growth</a:t>
            </a:r>
            <a:endParaRPr lang="en-PH" sz="1200" b="0" i="1" kern="1200" dirty="0">
              <a:solidFill>
                <a:schemeClr val="tx2"/>
              </a:solidFill>
              <a:latin typeface="+mn-lt"/>
              <a:ea typeface="+mn-ea"/>
              <a:cs typeface="Arial"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1" kern="1200" dirty="0" smtClean="0">
                <a:solidFill>
                  <a:schemeClr val="tx2"/>
                </a:solidFill>
                <a:latin typeface="+mn-lt"/>
                <a:ea typeface="+mn-ea"/>
                <a:cs typeface="Arial" pitchFamily="34" charset="0"/>
              </a:rPr>
              <a:t>Developing robust </a:t>
            </a:r>
            <a:r>
              <a:rPr lang="en-US" sz="1200" b="0" i="1" kern="1200" dirty="0">
                <a:solidFill>
                  <a:schemeClr val="tx2"/>
                </a:solidFill>
                <a:latin typeface="+mn-lt"/>
                <a:ea typeface="+mn-ea"/>
                <a:cs typeface="Arial" pitchFamily="34" charset="0"/>
              </a:rPr>
              <a:t>financial markets</a:t>
            </a:r>
          </a:p>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2</a:t>
            </a:fld>
            <a:endParaRPr lang="en-US"/>
          </a:p>
        </p:txBody>
      </p:sp>
    </p:spTree>
    <p:extLst>
      <p:ext uri="{BB962C8B-B14F-4D97-AF65-F5344CB8AC3E}">
        <p14:creationId xmlns:p14="http://schemas.microsoft.com/office/powerpoint/2010/main" val="1129251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708" indent="-174708">
              <a:buFontTx/>
              <a:buChar char="-"/>
            </a:pPr>
            <a:r>
              <a:rPr lang="en-PH" dirty="0" smtClean="0">
                <a:latin typeface="Gadugi" panose="020B0502040204020203" pitchFamily="34" charset="0"/>
              </a:rPr>
              <a:t>On </a:t>
            </a:r>
            <a:r>
              <a:rPr lang="en-US" dirty="0">
                <a:latin typeface="Gadugi" panose="020B0502040204020203" pitchFamily="34" charset="0"/>
              </a:rPr>
              <a:t>Preventing protectionism and supporting trade and investment liberalization</a:t>
            </a:r>
            <a:r>
              <a:rPr lang="en-PH" dirty="0">
                <a:latin typeface="Gadugi" panose="020B0502040204020203" pitchFamily="34" charset="0"/>
              </a:rPr>
              <a:t>, the focus will be on accelerating work on trade and investment liberalization to achieve the Bogor Goals, strengthening connectivity, developing value chains and connecting supply chains and advancing services and investment cooperation.</a:t>
            </a:r>
          </a:p>
          <a:p>
            <a:pPr marL="174708" indent="-174708">
              <a:buFontTx/>
              <a:buChar char="-"/>
            </a:pPr>
            <a:endParaRPr lang="en-PH" dirty="0">
              <a:latin typeface="Gadugi" panose="020B0502040204020203" pitchFamily="34" charset="0"/>
            </a:endParaRPr>
          </a:p>
          <a:p>
            <a:pPr marL="174708" indent="-174708">
              <a:buFontTx/>
              <a:buChar char="-"/>
            </a:pPr>
            <a:r>
              <a:rPr lang="en-US" sz="1200" kern="1200" dirty="0">
                <a:solidFill>
                  <a:schemeClr val="tx1"/>
                </a:solidFill>
                <a:effectLst/>
                <a:latin typeface="+mn-lt"/>
                <a:ea typeface="+mn-ea"/>
                <a:cs typeface="+mn-cs"/>
              </a:rPr>
              <a:t>We will also provide input on APEC’s</a:t>
            </a:r>
            <a:r>
              <a:rPr lang="en-US" sz="1200" b="1" kern="1200" dirty="0">
                <a:solidFill>
                  <a:schemeClr val="tx1"/>
                </a:solidFill>
                <a:effectLst/>
                <a:latin typeface="+mn-lt"/>
                <a:ea typeface="+mn-ea"/>
                <a:cs typeface="+mn-cs"/>
              </a:rPr>
              <a:t> connectivity </a:t>
            </a:r>
            <a:r>
              <a:rPr lang="en-US" sz="1200" kern="1200" dirty="0">
                <a:solidFill>
                  <a:schemeClr val="tx1"/>
                </a:solidFill>
                <a:effectLst/>
                <a:latin typeface="+mn-lt"/>
                <a:ea typeface="+mn-ea"/>
                <a:cs typeface="+mn-cs"/>
              </a:rPr>
              <a:t>agenda. This includes building out the physical infrastructure that the Asia-Pacific needs, improving business and labor mobility and promoting institutional connectivity such as regulatory cooperation between APEC members.</a:t>
            </a:r>
          </a:p>
          <a:p>
            <a:endParaRPr lang="en-PH" sz="1000" dirty="0">
              <a:latin typeface="Gadug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3</a:t>
            </a:fld>
            <a:endParaRPr lang="en-US"/>
          </a:p>
        </p:txBody>
      </p:sp>
    </p:spTree>
    <p:extLst>
      <p:ext uri="{BB962C8B-B14F-4D97-AF65-F5344CB8AC3E}">
        <p14:creationId xmlns:p14="http://schemas.microsoft.com/office/powerpoint/2010/main" val="1819087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effectLst/>
                <a:latin typeface="+mn-lt"/>
                <a:ea typeface="+mn-ea"/>
                <a:cs typeface="+mn-cs"/>
              </a:rPr>
              <a:t>Inclusive and sustainable growth shall be</a:t>
            </a:r>
            <a:r>
              <a:rPr lang="en-US" sz="1200" kern="1200" baseline="0" dirty="0" smtClean="0">
                <a:solidFill>
                  <a:schemeClr val="tx1"/>
                </a:solidFill>
                <a:effectLst/>
                <a:latin typeface="+mn-lt"/>
                <a:ea typeface="+mn-ea"/>
                <a:cs typeface="+mn-cs"/>
              </a:rPr>
              <a:t> having two aspects:</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Increasing </a:t>
            </a:r>
            <a:r>
              <a:rPr lang="en-US" sz="1200" b="1" kern="1200" dirty="0">
                <a:solidFill>
                  <a:schemeClr val="tx1"/>
                </a:solidFill>
                <a:effectLst/>
                <a:latin typeface="+mn-lt"/>
                <a:ea typeface="+mn-ea"/>
                <a:cs typeface="+mn-cs"/>
              </a:rPr>
              <a:t>access to economic opportunity</a:t>
            </a:r>
            <a:r>
              <a:rPr lang="en-US" sz="1200" kern="1200" dirty="0">
                <a:solidFill>
                  <a:schemeClr val="tx1"/>
                </a:solidFill>
                <a:effectLst/>
                <a:latin typeface="+mn-lt"/>
                <a:ea typeface="+mn-ea"/>
                <a:cs typeface="+mn-cs"/>
              </a:rPr>
              <a:t>. We want to sure that all parts of societies have the opportunity to benefit from open markets and economic liberalization. We intend to have a particular focus on micro, small and medium sized enterprises and women’s economic engagement.</a:t>
            </a:r>
          </a:p>
          <a:p>
            <a:endParaRPr lang="en-PH" sz="1000" dirty="0">
              <a:latin typeface="Gadugi" panose="020B0502040204020203" pitchFamily="34" charset="0"/>
            </a:endParaRPr>
          </a:p>
          <a:p>
            <a:r>
              <a:rPr lang="en-US" sz="1200" kern="1200" dirty="0">
                <a:solidFill>
                  <a:schemeClr val="tx1"/>
                </a:solidFill>
                <a:effectLst/>
                <a:latin typeface="+mn-lt"/>
                <a:ea typeface="+mn-ea"/>
                <a:cs typeface="+mn-cs"/>
              </a:rPr>
              <a:t>Under the priority of </a:t>
            </a:r>
            <a:r>
              <a:rPr lang="en-US" sz="1200" b="1" kern="1200" dirty="0">
                <a:solidFill>
                  <a:schemeClr val="tx1"/>
                </a:solidFill>
                <a:effectLst/>
                <a:latin typeface="+mn-lt"/>
                <a:ea typeface="+mn-ea"/>
                <a:cs typeface="+mn-cs"/>
              </a:rPr>
              <a:t>Sustainable Growth</a:t>
            </a:r>
            <a:r>
              <a:rPr lang="en-US" sz="1200" kern="1200" dirty="0">
                <a:solidFill>
                  <a:schemeClr val="tx1"/>
                </a:solidFill>
                <a:effectLst/>
                <a:latin typeface="+mn-lt"/>
                <a:ea typeface="+mn-ea"/>
                <a:cs typeface="+mn-cs"/>
              </a:rPr>
              <a:t>, we will focus on climate-smart food agriculture, Sustainable management of natural resources, developing sustainable rural areas, achieving energy security and sustainability and promoting a healthy and productive workforce.</a:t>
            </a:r>
          </a:p>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4</a:t>
            </a:fld>
            <a:endParaRPr lang="en-US"/>
          </a:p>
        </p:txBody>
      </p:sp>
    </p:spTree>
    <p:extLst>
      <p:ext uri="{BB962C8B-B14F-4D97-AF65-F5344CB8AC3E}">
        <p14:creationId xmlns:p14="http://schemas.microsoft.com/office/powerpoint/2010/main" val="178647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Finally, our last priority will be engaging with APEC’s Finance Minister to promote the </a:t>
            </a:r>
            <a:r>
              <a:rPr lang="en-US" sz="1200" b="1" kern="1200" dirty="0">
                <a:solidFill>
                  <a:schemeClr val="tx1"/>
                </a:solidFill>
                <a:effectLst/>
                <a:latin typeface="+mn-lt"/>
                <a:ea typeface="+mn-ea"/>
                <a:cs typeface="+mn-cs"/>
              </a:rPr>
              <a:t>development of robust </a:t>
            </a:r>
            <a:r>
              <a:rPr lang="en-US" sz="1200" b="1" kern="1200" dirty="0" smtClean="0">
                <a:solidFill>
                  <a:schemeClr val="tx1"/>
                </a:solidFill>
                <a:effectLst/>
                <a:latin typeface="+mn-lt"/>
                <a:ea typeface="+mn-ea"/>
                <a:cs typeface="+mn-cs"/>
              </a:rPr>
              <a:t>financial </a:t>
            </a:r>
            <a:r>
              <a:rPr lang="en-US" sz="1200" b="1" kern="1200" dirty="0">
                <a:solidFill>
                  <a:schemeClr val="tx1"/>
                </a:solidFill>
                <a:effectLst/>
                <a:latin typeface="+mn-lt"/>
                <a:ea typeface="+mn-ea"/>
                <a:cs typeface="+mn-cs"/>
              </a:rPr>
              <a:t>markets</a:t>
            </a:r>
            <a:r>
              <a:rPr lang="en-US" sz="1200" b="0" kern="1200" dirty="0">
                <a:solidFill>
                  <a:schemeClr val="tx1"/>
                </a:solidFill>
                <a:effectLst/>
                <a:latin typeface="+mn-lt"/>
                <a:ea typeface="+mn-ea"/>
                <a:cs typeface="+mn-cs"/>
              </a:rPr>
              <a:t> with a focus on the issues noted here.</a:t>
            </a:r>
            <a:endParaRPr lang="en-US" sz="1200" kern="1200" dirty="0">
              <a:solidFill>
                <a:schemeClr val="tx1"/>
              </a:solidFill>
              <a:effectLst/>
              <a:latin typeface="+mn-lt"/>
              <a:ea typeface="+mn-ea"/>
              <a:cs typeface="+mn-cs"/>
            </a:endParaRPr>
          </a:p>
          <a:p>
            <a:endParaRPr lang="en-PH" sz="1000" dirty="0">
              <a:latin typeface="Gadugi" panose="020B0502040204020203" pitchFamily="34" charset="0"/>
            </a:endParaRPr>
          </a:p>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5</a:t>
            </a:fld>
            <a:endParaRPr lang="en-US"/>
          </a:p>
        </p:txBody>
      </p:sp>
    </p:spTree>
    <p:extLst>
      <p:ext uri="{BB962C8B-B14F-4D97-AF65-F5344CB8AC3E}">
        <p14:creationId xmlns:p14="http://schemas.microsoft.com/office/powerpoint/2010/main" val="2215344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In the spirit of public-private sector cooperation, we have adopted the theme for the APEC CEO Summit that is the same as the government’s APEC 2017 theme. That is: Creating New Dynamism , Fostering a Shared Future.</a:t>
            </a:r>
          </a:p>
          <a:p>
            <a:endParaRPr lang="en-US" dirty="0">
              <a:latin typeface="Gadugi"/>
            </a:endParaRPr>
          </a:p>
          <a:p>
            <a:r>
              <a:rPr lang="en-US" dirty="0">
                <a:latin typeface="Gadugi"/>
              </a:rPr>
              <a:t>The key topics for discussion will be : the future of </a:t>
            </a:r>
            <a:r>
              <a:rPr lang="en-US" dirty="0" smtClean="0">
                <a:latin typeface="Gadugi"/>
              </a:rPr>
              <a:t>globalization and APEC integration, the fourth industrial revolution and the world economy, </a:t>
            </a:r>
            <a:r>
              <a:rPr lang="en-US" dirty="0">
                <a:latin typeface="Gadugi"/>
              </a:rPr>
              <a:t>developing a 21</a:t>
            </a:r>
            <a:r>
              <a:rPr lang="en-US" baseline="30000" dirty="0">
                <a:latin typeface="Gadugi"/>
              </a:rPr>
              <a:t>st</a:t>
            </a:r>
            <a:r>
              <a:rPr lang="en-US" dirty="0">
                <a:latin typeface="Gadugi"/>
              </a:rPr>
              <a:t> Century Workforce, </a:t>
            </a:r>
            <a:r>
              <a:rPr lang="en-US" dirty="0" smtClean="0">
                <a:latin typeface="Gadugi"/>
              </a:rPr>
              <a:t>MSMEs </a:t>
            </a:r>
            <a:r>
              <a:rPr lang="en-US" dirty="0">
                <a:latin typeface="Gadugi"/>
              </a:rPr>
              <a:t>in Global </a:t>
            </a:r>
            <a:r>
              <a:rPr lang="en-US" dirty="0" smtClean="0">
                <a:latin typeface="Gadugi"/>
              </a:rPr>
              <a:t>Markets and digital age, New frontier for trade, global value chain, The sharing economy</a:t>
            </a:r>
            <a:r>
              <a:rPr lang="en-US" dirty="0">
                <a:latin typeface="Gadugi"/>
              </a:rPr>
              <a:t>, </a:t>
            </a:r>
            <a:r>
              <a:rPr lang="en-US" dirty="0" smtClean="0">
                <a:latin typeface="Gadugi"/>
              </a:rPr>
              <a:t>Eco-friendly,</a:t>
            </a:r>
            <a:r>
              <a:rPr lang="en-US" baseline="0" dirty="0" smtClean="0">
                <a:latin typeface="Gadugi"/>
              </a:rPr>
              <a:t> </a:t>
            </a:r>
            <a:r>
              <a:rPr lang="en-US" dirty="0" smtClean="0">
                <a:latin typeface="Gadugi"/>
              </a:rPr>
              <a:t>smart agriculture, rural</a:t>
            </a:r>
            <a:r>
              <a:rPr lang="en-US" baseline="0" dirty="0" smtClean="0">
                <a:latin typeface="Gadugi"/>
              </a:rPr>
              <a:t> development, </a:t>
            </a:r>
            <a:r>
              <a:rPr lang="en-US" dirty="0" smtClean="0">
                <a:latin typeface="Gadugi"/>
              </a:rPr>
              <a:t>resource</a:t>
            </a:r>
            <a:r>
              <a:rPr lang="en-US" baseline="0" dirty="0" smtClean="0">
                <a:latin typeface="Gadugi"/>
              </a:rPr>
              <a:t> efficiency and sustainability</a:t>
            </a:r>
            <a:r>
              <a:rPr lang="en-US" dirty="0" smtClean="0">
                <a:latin typeface="Gadugi"/>
              </a:rPr>
              <a:t>. </a:t>
            </a:r>
            <a:endParaRPr lang="en-US" dirty="0">
              <a:latin typeface="Gadugi"/>
            </a:endParaRPr>
          </a:p>
        </p:txBody>
      </p:sp>
      <p:sp>
        <p:nvSpPr>
          <p:cNvPr id="4" name="Slide Number Placeholder 3"/>
          <p:cNvSpPr>
            <a:spLocks noGrp="1"/>
          </p:cNvSpPr>
          <p:nvPr>
            <p:ph type="sldNum" sz="quarter" idx="10"/>
          </p:nvPr>
        </p:nvSpPr>
        <p:spPr/>
        <p:txBody>
          <a:bodyPr/>
          <a:lstStyle/>
          <a:p>
            <a:fld id="{A7310424-D208-41D3-AA5E-12ABCC8281F1}" type="slidenum">
              <a:rPr lang="en-US" smtClean="0"/>
              <a:pPr/>
              <a:t>6</a:t>
            </a:fld>
            <a:endParaRPr lang="en-US"/>
          </a:p>
        </p:txBody>
      </p:sp>
    </p:spTree>
    <p:extLst>
      <p:ext uri="{BB962C8B-B14F-4D97-AF65-F5344CB8AC3E}">
        <p14:creationId xmlns:p14="http://schemas.microsoft.com/office/powerpoint/2010/main" val="83837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latin typeface="Gadugi"/>
            </a:endParaRPr>
          </a:p>
        </p:txBody>
      </p:sp>
      <p:sp>
        <p:nvSpPr>
          <p:cNvPr id="4" name="Slide Number Placeholder 3"/>
          <p:cNvSpPr>
            <a:spLocks noGrp="1"/>
          </p:cNvSpPr>
          <p:nvPr>
            <p:ph type="sldNum" sz="quarter" idx="10"/>
          </p:nvPr>
        </p:nvSpPr>
        <p:spPr/>
        <p:txBody>
          <a:bodyPr/>
          <a:lstStyle/>
          <a:p>
            <a:fld id="{A7310424-D208-41D3-AA5E-12ABCC8281F1}" type="slidenum">
              <a:rPr lang="en-US" smtClean="0"/>
              <a:pPr/>
              <a:t>7</a:t>
            </a:fld>
            <a:endParaRPr lang="en-US"/>
          </a:p>
        </p:txBody>
      </p:sp>
    </p:spTree>
    <p:extLst>
      <p:ext uri="{BB962C8B-B14F-4D97-AF65-F5344CB8AC3E}">
        <p14:creationId xmlns:p14="http://schemas.microsoft.com/office/powerpoint/2010/main" val="83837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them</a:t>
            </a:r>
            <a:r>
              <a:rPr lang="en-US" baseline="0" dirty="0" smtClean="0"/>
              <a:t> for Vietnam Business Summit will be: “Vietnam: We mean business”. Key topics to be presented will include: Vietnam – the turning point of reform, Vietnam – the next emerging market, and Vietnam – integration and business opportunities. </a:t>
            </a:r>
          </a:p>
          <a:p>
            <a:endParaRPr lang="en-US" baseline="0" dirty="0" smtClean="0"/>
          </a:p>
          <a:p>
            <a:r>
              <a:rPr lang="en-US" baseline="0" dirty="0" smtClean="0"/>
              <a:t>Su-topics of breakout sessions will be: - Smart agriculture; - Infrastructure development; - Finance services; - Tourism &amp; special economic zones; - Education and health care; - MSMEs, Start-up and renovation.</a:t>
            </a:r>
          </a:p>
          <a:p>
            <a:endParaRPr lang="en-US" baseline="0" dirty="0" smtClean="0"/>
          </a:p>
          <a:p>
            <a:r>
              <a:rPr lang="en-US" baseline="0" dirty="0" smtClean="0"/>
              <a:t>Vietnamese Prime Minister, ministers will </a:t>
            </a:r>
            <a:r>
              <a:rPr lang="en-US" baseline="0" smtClean="0"/>
              <a:t>address the </a:t>
            </a:r>
            <a:r>
              <a:rPr lang="en-US" baseline="0" dirty="0" smtClean="0"/>
              <a:t>Summit. Foreign investors and delegates will have chances to meet and interact with Ministers and Chairmen/Mayors of 63 provinces of Vietnam as well as the prominent companies from all the provinces.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8</a:t>
            </a:fld>
            <a:endParaRPr lang="en-US"/>
          </a:p>
        </p:txBody>
      </p:sp>
    </p:spTree>
    <p:extLst>
      <p:ext uri="{BB962C8B-B14F-4D97-AF65-F5344CB8AC3E}">
        <p14:creationId xmlns:p14="http://schemas.microsoft.com/office/powerpoint/2010/main" val="650956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them</a:t>
            </a:r>
            <a:r>
              <a:rPr lang="en-US" baseline="0" dirty="0" smtClean="0"/>
              <a:t> for Vietnam Business Summit will be: “Vietnam: We mean business”. Key topics to be presented will include: Vietnam – the turning point of reform, Vietnam – the next emerging market, and Vietnam – integration and business opportunities. </a:t>
            </a:r>
          </a:p>
          <a:p>
            <a:endParaRPr lang="en-US" baseline="0" dirty="0" smtClean="0"/>
          </a:p>
          <a:p>
            <a:r>
              <a:rPr lang="en-US" baseline="0" dirty="0" smtClean="0"/>
              <a:t>Su-topics of breakout sessions will be: - Smart agriculture; - Infrastructure development; - Finance services; - Tourism &amp; special economic zones; - Education and health care; - MSMEs, Start-up and renovation.</a:t>
            </a:r>
          </a:p>
          <a:p>
            <a:endParaRPr lang="en-US" baseline="0" dirty="0" smtClean="0"/>
          </a:p>
          <a:p>
            <a:r>
              <a:rPr lang="en-US" baseline="0" dirty="0" smtClean="0"/>
              <a:t>Vietnamese Prime Minister, ministers will </a:t>
            </a:r>
            <a:r>
              <a:rPr lang="en-US" baseline="0" smtClean="0"/>
              <a:t>address the </a:t>
            </a:r>
            <a:r>
              <a:rPr lang="en-US" baseline="0" dirty="0" smtClean="0"/>
              <a:t>Summit. Foreign investors and delegates will have chances to meet and interact with Ministers and Chairmen/Mayors of 63 provinces of Vietnam as well as the prominent companies from all the provinces.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7310424-D208-41D3-AA5E-12ABCC8281F1}" type="slidenum">
              <a:rPr lang="en-US" smtClean="0"/>
              <a:pPr/>
              <a:t>9</a:t>
            </a:fld>
            <a:endParaRPr lang="en-US"/>
          </a:p>
        </p:txBody>
      </p:sp>
    </p:spTree>
    <p:extLst>
      <p:ext uri="{BB962C8B-B14F-4D97-AF65-F5344CB8AC3E}">
        <p14:creationId xmlns:p14="http://schemas.microsoft.com/office/powerpoint/2010/main" val="650956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419162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1BBEB0-DAC4-4EC9-8D96-01B40A6862A1}"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285457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960601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01003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2088753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61BBEB0-DAC4-4EC9-8D96-01B40A6862A1}" type="datetimeFigureOut">
              <a:rPr lang="en-US" smtClean="0"/>
              <a:pPr/>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8312762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61BBEB0-DAC4-4EC9-8D96-01B40A6862A1}" type="datetimeFigureOut">
              <a:rPr lang="en-US" smtClean="0"/>
              <a:pPr/>
              <a:t>9/27/2017</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76768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174064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10575571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C99AA0D-8287-46A8-9B86-DF70D7632990}"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AA0D-8287-46A8-9B86-DF70D7632990}"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2083916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99AA0D-8287-46A8-9B86-DF70D7632990}"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600200"/>
            <a:ext cx="5410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C99AA0D-8287-46A8-9B86-DF70D7632990}"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C99AA0D-8287-46A8-9B86-DF70D7632990}" type="datetimeFigureOut">
              <a:rPr lang="en-US" smtClean="0"/>
              <a:pPr/>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9AA0D-8287-46A8-9B86-DF70D7632990}" type="datetimeFigureOut">
              <a:rPr lang="en-US" smtClean="0"/>
              <a:pPr/>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99AA0D-8287-46A8-9B86-DF70D7632990}" type="datetimeFigureOut">
              <a:rPr lang="en-US" smtClean="0"/>
              <a:pPr/>
              <a:t>9/27/2017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9AA0D-8287-46A8-9B86-DF70D7632990}"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C99AA0D-8287-46A8-9B86-DF70D7632990}"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AA0D-8287-46A8-9B86-DF70D7632990}"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7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C99AA0D-8287-46A8-9B86-DF70D7632990}"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9AA0D-8287-46A8-9B86-DF70D7632990}" type="datetimeFigureOut">
              <a:rPr lang="en-US" smtClean="0"/>
              <a:pPr/>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1BBEB0-DAC4-4EC9-8D96-01B40A6862A1}" type="datetimeFigureOut">
              <a:rPr lang="en-US" smtClean="0"/>
              <a:pPr/>
              <a:t>9/27/2017</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9398449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C99AA0D-8287-46A8-9B86-DF70D7632990}" type="datetimeFigureOut">
              <a:rPr lang="en-US" smtClean="0"/>
              <a:pPr/>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A6FF73-E309-4DCA-BDB9-6EAFE2E31AC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1BBEB0-DAC4-4EC9-8D96-01B40A6862A1}"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736056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1BBEB0-DAC4-4EC9-8D96-01B40A6862A1}" type="datetimeFigureOut">
              <a:rPr lang="en-US" smtClean="0"/>
              <a:pPr/>
              <a:t>9/27/2017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236926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1BBEB0-DAC4-4EC9-8D96-01B40A6862A1}" type="datetimeFigureOut">
              <a:rPr lang="en-US" smtClean="0"/>
              <a:pPr/>
              <a:t>9/27/2017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1898236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1BBEB0-DAC4-4EC9-8D96-01B40A6862A1}" type="datetimeFigureOut">
              <a:rPr lang="en-US" smtClean="0"/>
              <a:pPr/>
              <a:t>9/27/2017</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10177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1BBEB0-DAC4-4EC9-8D96-01B40A6862A1}"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4951565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161BBEB0-DAC4-4EC9-8D96-01B40A6862A1}" type="datetimeFigureOut">
              <a:rPr lang="en-US" smtClean="0"/>
              <a:pPr/>
              <a:t>9/27/2017</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AE5AA2D5-C572-4BEC-BE24-65722DC11958}" type="slidenum">
              <a:rPr lang="en-US" smtClean="0"/>
              <a:pPr/>
              <a:t>‹#›</a:t>
            </a:fld>
            <a:endParaRPr lang="en-US"/>
          </a:p>
        </p:txBody>
      </p:sp>
    </p:spTree>
    <p:extLst>
      <p:ext uri="{BB962C8B-B14F-4D97-AF65-F5344CB8AC3E}">
        <p14:creationId xmlns:p14="http://schemas.microsoft.com/office/powerpoint/2010/main" val="3885243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cstate="print">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161BBEB0-DAC4-4EC9-8D96-01B40A6862A1}" type="datetimeFigureOut">
              <a:rPr lang="en-US" smtClean="0"/>
              <a:pPr/>
              <a:t>9/27/2017</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AE5AA2D5-C572-4BEC-BE24-65722DC11958}" type="slidenum">
              <a:rPr lang="en-US" smtClean="0"/>
              <a:pPr/>
              <a:t>‹#›</a:t>
            </a:fld>
            <a:endParaRPr lang="en-US"/>
          </a:p>
        </p:txBody>
      </p:sp>
    </p:spTree>
    <p:extLst>
      <p:ext uri="{BB962C8B-B14F-4D97-AF65-F5344CB8AC3E}">
        <p14:creationId xmlns:p14="http://schemas.microsoft.com/office/powerpoint/2010/main" val="276059208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9AA0D-8287-46A8-9B86-DF70D7632990}" type="datetimeFigureOut">
              <a:rPr lang="en-US" smtClean="0"/>
              <a:pPr/>
              <a:t>9/27/2017</a:t>
            </a:fld>
            <a:endParaRPr lang="en-US"/>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A6FF73-E309-4DCA-BDB9-6EAFE2E31AC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0.png"/><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47768" y="5016058"/>
            <a:ext cx="9144000" cy="1655762"/>
          </a:xfrm>
        </p:spPr>
        <p:txBody>
          <a:bodyPr/>
          <a:lstStyle/>
          <a:p>
            <a:pPr algn="ctr"/>
            <a:r>
              <a:rPr lang="en-US" sz="3200" dirty="0"/>
              <a:t>2017 APEC Overview</a:t>
            </a:r>
          </a:p>
        </p:txBody>
      </p:sp>
      <p:sp>
        <p:nvSpPr>
          <p:cNvPr id="2" name="Rectangle 1"/>
          <p:cNvSpPr/>
          <p:nvPr/>
        </p:nvSpPr>
        <p:spPr>
          <a:xfrm>
            <a:off x="461394" y="1442906"/>
            <a:ext cx="11316749" cy="3573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581" y="1573864"/>
            <a:ext cx="3398374" cy="3311236"/>
          </a:xfrm>
          <a:prstGeom prst="rect">
            <a:avLst/>
          </a:prstGeom>
        </p:spPr>
      </p:pic>
    </p:spTree>
    <p:extLst>
      <p:ext uri="{BB962C8B-B14F-4D97-AF65-F5344CB8AC3E}">
        <p14:creationId xmlns:p14="http://schemas.microsoft.com/office/powerpoint/2010/main" val="204483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Participants</a:t>
            </a:r>
          </a:p>
        </p:txBody>
      </p:sp>
      <p:sp>
        <p:nvSpPr>
          <p:cNvPr id="3" name="Content Placeholder 2"/>
          <p:cNvSpPr>
            <a:spLocks noGrp="1"/>
          </p:cNvSpPr>
          <p:nvPr>
            <p:ph idx="1"/>
          </p:nvPr>
        </p:nvSpPr>
        <p:spPr>
          <a:xfrm>
            <a:off x="409061" y="2357217"/>
            <a:ext cx="4442282" cy="3416300"/>
          </a:xfrm>
        </p:spPr>
        <p:txBody>
          <a:bodyPr>
            <a:normAutofit/>
          </a:bodyPr>
          <a:lstStyle/>
          <a:p>
            <a:pPr marL="0" indent="0">
              <a:buNone/>
            </a:pPr>
            <a:r>
              <a:rPr lang="en-US" b="1" dirty="0"/>
              <a:t>Program Participants</a:t>
            </a:r>
          </a:p>
          <a:p>
            <a:pPr lvl="1"/>
            <a:r>
              <a:rPr lang="en-US" sz="1800" dirty="0"/>
              <a:t>APEC Leaders</a:t>
            </a:r>
          </a:p>
          <a:p>
            <a:pPr lvl="1"/>
            <a:r>
              <a:rPr lang="en-US" sz="1800" dirty="0"/>
              <a:t>Global CEOs</a:t>
            </a:r>
          </a:p>
          <a:p>
            <a:pPr lvl="1"/>
            <a:r>
              <a:rPr lang="en-US" sz="1800" dirty="0"/>
              <a:t>Thought Leaders</a:t>
            </a:r>
          </a:p>
        </p:txBody>
      </p:sp>
      <p:sp>
        <p:nvSpPr>
          <p:cNvPr id="4" name="Content Placeholder 2"/>
          <p:cNvSpPr txBox="1">
            <a:spLocks/>
          </p:cNvSpPr>
          <p:nvPr/>
        </p:nvSpPr>
        <p:spPr>
          <a:xfrm>
            <a:off x="7666133" y="2654213"/>
            <a:ext cx="4053224" cy="116964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International Media</a:t>
            </a:r>
          </a:p>
          <a:p>
            <a:pPr lvl="1"/>
            <a:r>
              <a:rPr lang="en-US" sz="1800" dirty="0"/>
              <a:t>Over 500 global media outlets</a:t>
            </a:r>
          </a:p>
          <a:p>
            <a:pPr lvl="1"/>
            <a:endParaRPr lang="en-US" sz="1800" dirty="0"/>
          </a:p>
          <a:p>
            <a:pPr lvl="1"/>
            <a:endParaRPr lang="en-US" sz="18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96237" y="4264601"/>
            <a:ext cx="2748836" cy="1828978"/>
          </a:xfrm>
          <a:prstGeom prst="rect">
            <a:avLst/>
          </a:prstGeom>
          <a:ln>
            <a:noFill/>
          </a:ln>
          <a:effectLst>
            <a:outerShdw blurRad="292100" dist="139700" dir="2700000" algn="tl" rotWithShape="0">
              <a:srgbClr val="333333">
                <a:alpha val="65000"/>
              </a:srgbClr>
            </a:outerShdw>
          </a:effectLst>
        </p:spPr>
      </p:pic>
      <p:pic>
        <p:nvPicPr>
          <p:cNvPr id="9" name="Picture 2" descr="C:\Users\Nguyen Thai Li\Desktop\logo apec ceosummit.jpg"/>
          <p:cNvPicPr>
            <a:picLocks noChangeAspect="1" noChangeArrowheads="1"/>
          </p:cNvPicPr>
          <p:nvPr/>
        </p:nvPicPr>
        <p:blipFill>
          <a:blip r:embed="rId4" cstate="print"/>
          <a:srcRect/>
          <a:stretch>
            <a:fillRect/>
          </a:stretch>
        </p:blipFill>
        <p:spPr bwMode="auto">
          <a:xfrm>
            <a:off x="11025051" y="5930536"/>
            <a:ext cx="1166949" cy="927463"/>
          </a:xfrm>
          <a:prstGeom prst="rect">
            <a:avLst/>
          </a:prstGeom>
          <a:noFill/>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14660" b="7361"/>
          <a:stretch/>
        </p:blipFill>
        <p:spPr>
          <a:xfrm>
            <a:off x="720977" y="4264601"/>
            <a:ext cx="2539459" cy="1837324"/>
          </a:xfrm>
          <a:prstGeom prst="rect">
            <a:avLst/>
          </a:prstGeom>
          <a:ln>
            <a:noFill/>
          </a:ln>
          <a:effectLst>
            <a:outerShdw blurRad="292100" dist="139700" dir="2700000" algn="tl" rotWithShape="0">
              <a:srgbClr val="333333">
                <a:alpha val="65000"/>
              </a:srgbClr>
            </a:outerShdw>
          </a:effectLst>
        </p:spPr>
      </p:pic>
      <p:pic>
        <p:nvPicPr>
          <p:cNvPr id="1026" name="Picture 2" descr="Z:\EVENT CONSULTING\Summit Pictures (best of)\IMG_944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803" t="13084" r="6564" b="16451"/>
          <a:stretch/>
        </p:blipFill>
        <p:spPr bwMode="auto">
          <a:xfrm>
            <a:off x="7786294" y="4380395"/>
            <a:ext cx="2979883" cy="1597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10" name="Content Placeholder 2"/>
          <p:cNvSpPr txBox="1">
            <a:spLocks/>
          </p:cNvSpPr>
          <p:nvPr/>
        </p:nvSpPr>
        <p:spPr>
          <a:xfrm>
            <a:off x="3884223" y="2617128"/>
            <a:ext cx="3561797" cy="164747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n-US" b="1" dirty="0"/>
              <a:t>Delegates</a:t>
            </a:r>
          </a:p>
          <a:p>
            <a:pPr lvl="1"/>
            <a:r>
              <a:rPr lang="en-US" sz="1800" dirty="0"/>
              <a:t>1,000 business leaders from the APEC Region and beyond</a:t>
            </a:r>
          </a:p>
          <a:p>
            <a:pPr lvl="1"/>
            <a:endParaRPr lang="en-US" sz="1800" dirty="0"/>
          </a:p>
          <a:p>
            <a:pPr lvl="1"/>
            <a:endParaRPr lang="en-US" sz="1800" dirty="0"/>
          </a:p>
        </p:txBody>
      </p:sp>
    </p:spTree>
    <p:extLst>
      <p:ext uri="{BB962C8B-B14F-4D97-AF65-F5344CB8AC3E}">
        <p14:creationId xmlns:p14="http://schemas.microsoft.com/office/powerpoint/2010/main" val="2139987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Location</a:t>
            </a:r>
          </a:p>
        </p:txBody>
      </p:sp>
      <p:sp>
        <p:nvSpPr>
          <p:cNvPr id="3" name="Content Placeholder 2"/>
          <p:cNvSpPr>
            <a:spLocks noGrp="1"/>
          </p:cNvSpPr>
          <p:nvPr>
            <p:ph idx="1"/>
          </p:nvPr>
        </p:nvSpPr>
        <p:spPr>
          <a:xfrm>
            <a:off x="489935" y="2297262"/>
            <a:ext cx="3712610" cy="456894"/>
          </a:xfrm>
        </p:spPr>
        <p:txBody>
          <a:bodyPr>
            <a:normAutofit/>
          </a:bodyPr>
          <a:lstStyle/>
          <a:p>
            <a:pPr marL="0" indent="0">
              <a:buNone/>
            </a:pPr>
            <a:r>
              <a:rPr lang="en-US" b="1" dirty="0"/>
              <a:t>Da Nang – “The City of Events”</a:t>
            </a:r>
          </a:p>
        </p:txBody>
      </p:sp>
      <p:sp>
        <p:nvSpPr>
          <p:cNvPr id="7" name="Content Placeholder 2"/>
          <p:cNvSpPr txBox="1">
            <a:spLocks/>
          </p:cNvSpPr>
          <p:nvPr/>
        </p:nvSpPr>
        <p:spPr>
          <a:xfrm>
            <a:off x="489935" y="2643316"/>
            <a:ext cx="6785529" cy="197019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r>
              <a:rPr lang="en-US" b="1" dirty="0"/>
              <a:t>Population: </a:t>
            </a:r>
            <a:r>
              <a:rPr lang="en-US" dirty="0"/>
              <a:t>1.05 million (2015)</a:t>
            </a:r>
          </a:p>
          <a:p>
            <a:r>
              <a:rPr lang="en-US" b="1" dirty="0"/>
              <a:t>GDP growth: </a:t>
            </a:r>
            <a:r>
              <a:rPr lang="en-US" dirty="0"/>
              <a:t>9.8% in 2015</a:t>
            </a:r>
            <a:endParaRPr lang="en-US" b="1" dirty="0"/>
          </a:p>
          <a:p>
            <a:r>
              <a:rPr lang="en-US" b="1" dirty="0"/>
              <a:t>Key industries:</a:t>
            </a:r>
            <a:r>
              <a:rPr lang="en-US" dirty="0"/>
              <a:t> seafood, textiles, footwear, engineering, building materials etc.</a:t>
            </a:r>
            <a:endParaRPr lang="en-US" b="1" dirty="0"/>
          </a:p>
          <a:p>
            <a:r>
              <a:rPr lang="en-US" b="1" dirty="0"/>
              <a:t>International flights: </a:t>
            </a:r>
            <a:r>
              <a:rPr lang="en-US" dirty="0"/>
              <a:t>Bangkok, Beijing, Guangzhou, Hong Kong, KL, Seoul, Singapore, Tokyo and others</a:t>
            </a:r>
          </a:p>
          <a:p>
            <a:endParaRPr lang="en-US" dirty="0"/>
          </a:p>
          <a:p>
            <a:endParaRPr lang="en-US" b="1" dirty="0"/>
          </a:p>
          <a:p>
            <a:endParaRPr lang="en-US" dirty="0"/>
          </a:p>
        </p:txBody>
      </p:sp>
      <p:pic>
        <p:nvPicPr>
          <p:cNvPr id="9" name="Picture 8" descr="Da Nang en été: les lieux insolites à ne pas manque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166" y="5101551"/>
            <a:ext cx="2999678" cy="1593579"/>
          </a:xfrm>
          <a:prstGeom prst="rect">
            <a:avLst/>
          </a:prstGeom>
          <a:ln>
            <a:noFill/>
          </a:ln>
          <a:effectLst>
            <a:outerShdw blurRad="292100" dist="139700" dir="2700000" algn="tl" rotWithShape="0">
              <a:srgbClr val="333333">
                <a:alpha val="65000"/>
              </a:srgbClr>
            </a:outerShdw>
          </a:effectLst>
        </p:spPr>
      </p:pic>
      <p:pic>
        <p:nvPicPr>
          <p:cNvPr id="10" name="Picture 9" descr="Da Nan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0780" y="5080097"/>
            <a:ext cx="2113438" cy="158828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40483" y="2613736"/>
            <a:ext cx="3082905" cy="4047013"/>
          </a:xfrm>
          <a:prstGeom prst="rect">
            <a:avLst/>
          </a:prstGeom>
        </p:spPr>
      </p:pic>
      <p:pic>
        <p:nvPicPr>
          <p:cNvPr id="2050" name="Picture 2" descr="C:\Users\Nguyen Thai Li\Desktop\logo apec ceosummit.jpg"/>
          <p:cNvPicPr>
            <a:picLocks noChangeAspect="1" noChangeArrowheads="1"/>
          </p:cNvPicPr>
          <p:nvPr/>
        </p:nvPicPr>
        <p:blipFill>
          <a:blip r:embed="rId6" cstate="print"/>
          <a:srcRect/>
          <a:stretch>
            <a:fillRect/>
          </a:stretch>
        </p:blipFill>
        <p:spPr bwMode="auto">
          <a:xfrm>
            <a:off x="11025051" y="5930536"/>
            <a:ext cx="1166949" cy="927463"/>
          </a:xfrm>
          <a:prstGeom prst="rect">
            <a:avLst/>
          </a:prstGeom>
          <a:noFill/>
        </p:spPr>
      </p:pic>
    </p:spTree>
    <p:extLst>
      <p:ext uri="{BB962C8B-B14F-4D97-AF65-F5344CB8AC3E}">
        <p14:creationId xmlns:p14="http://schemas.microsoft.com/office/powerpoint/2010/main" val="1553606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Venue</a:t>
            </a:r>
          </a:p>
        </p:txBody>
      </p:sp>
      <p:sp>
        <p:nvSpPr>
          <p:cNvPr id="3" name="Content Placeholder 2"/>
          <p:cNvSpPr>
            <a:spLocks noGrp="1"/>
          </p:cNvSpPr>
          <p:nvPr>
            <p:ph idx="1"/>
          </p:nvPr>
        </p:nvSpPr>
        <p:spPr/>
        <p:txBody>
          <a:bodyPr/>
          <a:lstStyle/>
          <a:p>
            <a:r>
              <a:rPr lang="en-US" b="1" dirty="0" err="1" smtClean="0"/>
              <a:t>Danang</a:t>
            </a:r>
            <a:r>
              <a:rPr lang="en-US" b="1" dirty="0" smtClean="0"/>
              <a:t> - </a:t>
            </a:r>
            <a:r>
              <a:rPr lang="en-US" b="1" dirty="0" err="1" smtClean="0"/>
              <a:t>Ariyana</a:t>
            </a:r>
            <a:r>
              <a:rPr lang="en-US" b="1" dirty="0"/>
              <a:t> </a:t>
            </a:r>
            <a:r>
              <a:rPr lang="en-US" b="1" dirty="0" smtClean="0"/>
              <a:t>Exhibition &amp; Convention Centre</a:t>
            </a:r>
            <a:endParaRPr lang="en-US" b="1" dirty="0"/>
          </a:p>
          <a:p>
            <a:pPr lvl="1"/>
            <a:r>
              <a:rPr lang="en-US" b="1" dirty="0"/>
              <a:t>Total area of 4,390m²</a:t>
            </a:r>
          </a:p>
          <a:p>
            <a:pPr lvl="1"/>
            <a:r>
              <a:rPr lang="en-US" b="1" dirty="0"/>
              <a:t>Grand Ballroom with capacity for 2,500</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1300" y="4423572"/>
            <a:ext cx="4161638" cy="2080819"/>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67113" y="1596765"/>
            <a:ext cx="4343120" cy="217156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8318" y="4112457"/>
            <a:ext cx="4778024" cy="2389012"/>
          </a:xfrm>
          <a:prstGeom prst="rect">
            <a:avLst/>
          </a:prstGeom>
        </p:spPr>
      </p:pic>
      <p:pic>
        <p:nvPicPr>
          <p:cNvPr id="9" name="Picture 2" descr="C:\Users\Nguyen Thai Li\Desktop\logo apec ceosummit.jpg"/>
          <p:cNvPicPr>
            <a:picLocks noChangeAspect="1" noChangeArrowheads="1"/>
          </p:cNvPicPr>
          <p:nvPr/>
        </p:nvPicPr>
        <p:blipFill>
          <a:blip r:embed="rId6" cstate="print"/>
          <a:srcRect/>
          <a:stretch>
            <a:fillRect/>
          </a:stretch>
        </p:blipFill>
        <p:spPr bwMode="auto">
          <a:xfrm>
            <a:off x="11025051" y="5930536"/>
            <a:ext cx="1166949" cy="927463"/>
          </a:xfrm>
          <a:prstGeom prst="rect">
            <a:avLst/>
          </a:prstGeom>
          <a:noFill/>
        </p:spPr>
      </p:pic>
    </p:spTree>
    <p:extLst>
      <p:ext uri="{BB962C8B-B14F-4D97-AF65-F5344CB8AC3E}">
        <p14:creationId xmlns:p14="http://schemas.microsoft.com/office/powerpoint/2010/main" val="2209714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Dates</a:t>
            </a:r>
          </a:p>
        </p:txBody>
      </p:sp>
      <p:graphicFrame>
        <p:nvGraphicFramePr>
          <p:cNvPr id="4" name="Table 3"/>
          <p:cNvGraphicFramePr>
            <a:graphicFrameLocks noGrp="1"/>
          </p:cNvGraphicFramePr>
          <p:nvPr>
            <p:extLst>
              <p:ext uri="{D42A27DB-BD31-4B8C-83A1-F6EECF244321}">
                <p14:modId xmlns:p14="http://schemas.microsoft.com/office/powerpoint/2010/main" val="3311549110"/>
              </p:ext>
            </p:extLst>
          </p:nvPr>
        </p:nvGraphicFramePr>
        <p:xfrm>
          <a:off x="1210370" y="2474951"/>
          <a:ext cx="9753192" cy="1838960"/>
        </p:xfrm>
        <a:graphic>
          <a:graphicData uri="http://schemas.openxmlformats.org/drawingml/2006/table">
            <a:tbl>
              <a:tblPr firstRow="1" bandRow="1">
                <a:tableStyleId>{93296810-A885-4BE3-A3E7-6D5BEEA58F35}</a:tableStyleId>
              </a:tblPr>
              <a:tblGrid>
                <a:gridCol w="4876596">
                  <a:extLst>
                    <a:ext uri="{9D8B030D-6E8A-4147-A177-3AD203B41FA5}">
                      <a16:colId xmlns:a16="http://schemas.microsoft.com/office/drawing/2014/main" xmlns="" val="1001183359"/>
                    </a:ext>
                  </a:extLst>
                </a:gridCol>
                <a:gridCol w="4876596">
                  <a:extLst>
                    <a:ext uri="{9D8B030D-6E8A-4147-A177-3AD203B41FA5}">
                      <a16:colId xmlns:a16="http://schemas.microsoft.com/office/drawing/2014/main" xmlns="" val="4167915326"/>
                    </a:ext>
                  </a:extLst>
                </a:gridCol>
              </a:tblGrid>
              <a:tr h="370840">
                <a:tc>
                  <a:txBody>
                    <a:bodyPr/>
                    <a:lstStyle/>
                    <a:p>
                      <a:r>
                        <a:rPr lang="en-US" dirty="0"/>
                        <a:t>Business Meetings</a:t>
                      </a:r>
                    </a:p>
                  </a:txBody>
                  <a:tcPr>
                    <a:solidFill>
                      <a:schemeClr val="accent1"/>
                    </a:solidFill>
                  </a:tcPr>
                </a:tc>
                <a:tc>
                  <a:txBody>
                    <a:bodyPr/>
                    <a:lstStyle/>
                    <a:p>
                      <a:endParaRPr lang="en-US" dirty="0"/>
                    </a:p>
                  </a:txBody>
                  <a:tcPr>
                    <a:solidFill>
                      <a:schemeClr val="accent1"/>
                    </a:solidFill>
                  </a:tcPr>
                </a:tc>
                <a:extLst>
                  <a:ext uri="{0D108BD9-81ED-4DB2-BD59-A6C34878D82A}">
                    <a16:rowId xmlns:a16="http://schemas.microsoft.com/office/drawing/2014/main" xmlns="" val="2026807278"/>
                  </a:ext>
                </a:extLst>
              </a:tr>
              <a:tr h="370840">
                <a:tc>
                  <a:txBody>
                    <a:bodyPr/>
                    <a:lstStyle/>
                    <a:p>
                      <a:r>
                        <a:rPr lang="en-US" b="1" dirty="0"/>
                        <a:t>ABAC IV</a:t>
                      </a:r>
                    </a:p>
                  </a:txBody>
                  <a:tcPr>
                    <a:solidFill>
                      <a:schemeClr val="accent6">
                        <a:lumMod val="20000"/>
                        <a:lumOff val="80000"/>
                      </a:schemeClr>
                    </a:solidFill>
                  </a:tcPr>
                </a:tc>
                <a:tc>
                  <a:txBody>
                    <a:bodyPr/>
                    <a:lstStyle/>
                    <a:p>
                      <a:r>
                        <a:rPr lang="en-US" b="1" dirty="0"/>
                        <a:t>November</a:t>
                      </a:r>
                      <a:r>
                        <a:rPr lang="en-US" b="1" baseline="0" dirty="0"/>
                        <a:t>  4 – </a:t>
                      </a:r>
                      <a:r>
                        <a:rPr lang="en-US" b="1" baseline="0" dirty="0" smtClean="0"/>
                        <a:t>6</a:t>
                      </a:r>
                      <a:endParaRPr lang="en-US" b="1" dirty="0"/>
                    </a:p>
                  </a:txBody>
                  <a:tcPr>
                    <a:solidFill>
                      <a:schemeClr val="accent6">
                        <a:lumMod val="20000"/>
                        <a:lumOff val="80000"/>
                      </a:schemeClr>
                    </a:solidFill>
                  </a:tcPr>
                </a:tc>
                <a:extLst>
                  <a:ext uri="{0D108BD9-81ED-4DB2-BD59-A6C34878D82A}">
                    <a16:rowId xmlns:a16="http://schemas.microsoft.com/office/drawing/2014/main" xmlns="" val="2875453386"/>
                  </a:ext>
                </a:extLst>
              </a:tr>
              <a:tr h="0">
                <a:tc>
                  <a:txBody>
                    <a:bodyPr/>
                    <a:lstStyle/>
                    <a:p>
                      <a:r>
                        <a:rPr lang="en-US" b="1" dirty="0" smtClean="0"/>
                        <a:t>Vietnam</a:t>
                      </a:r>
                      <a:r>
                        <a:rPr lang="en-US" b="1" baseline="0" dirty="0" smtClean="0"/>
                        <a:t> business Summit</a:t>
                      </a:r>
                      <a:endParaRPr lang="en-US" b="1" dirty="0"/>
                    </a:p>
                  </a:txBody>
                  <a:tcPr/>
                </a:tc>
                <a:tc>
                  <a:txBody>
                    <a:bodyPr/>
                    <a:lstStyle/>
                    <a:p>
                      <a:r>
                        <a:rPr lang="en-US" b="1" dirty="0"/>
                        <a:t>November  </a:t>
                      </a:r>
                      <a:r>
                        <a:rPr lang="en-US" b="1" dirty="0" smtClean="0"/>
                        <a:t>7 </a:t>
                      </a:r>
                      <a:endParaRPr lang="en-US" b="1" dirty="0"/>
                    </a:p>
                  </a:txBody>
                  <a:tcPr/>
                </a:tc>
                <a:extLst>
                  <a:ext uri="{0D108BD9-81ED-4DB2-BD59-A6C34878D82A}">
                    <a16:rowId xmlns:a16="http://schemas.microsoft.com/office/drawing/2014/main" xmlns="" val="2098706685"/>
                  </a:ext>
                </a:extLst>
              </a:tr>
              <a:tr h="185420">
                <a:tc>
                  <a:txBody>
                    <a:bodyPr/>
                    <a:lstStyle/>
                    <a:p>
                      <a:r>
                        <a:rPr lang="en-US" b="1" dirty="0"/>
                        <a:t>APEC</a:t>
                      </a:r>
                      <a:r>
                        <a:rPr lang="en-US" b="1" baseline="0" dirty="0"/>
                        <a:t> CEO Summit</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November  8 </a:t>
                      </a:r>
                      <a:r>
                        <a:rPr lang="en-US" b="1" baseline="0" dirty="0"/>
                        <a:t>-</a:t>
                      </a:r>
                      <a:r>
                        <a:rPr lang="en-US" b="1" dirty="0"/>
                        <a:t>10</a:t>
                      </a:r>
                    </a:p>
                  </a:txBody>
                  <a:tcPr/>
                </a:tc>
                <a:extLst>
                  <a:ext uri="{0D108BD9-81ED-4DB2-BD59-A6C34878D82A}">
                    <a16:rowId xmlns:a16="http://schemas.microsoft.com/office/drawing/2014/main" xmlns="" val="1282372164"/>
                  </a:ext>
                </a:extLst>
              </a:tr>
              <a:tr h="185420">
                <a:tc>
                  <a:txBody>
                    <a:bodyPr/>
                    <a:lstStyle/>
                    <a:p>
                      <a:r>
                        <a:rPr lang="en-US" b="1" dirty="0"/>
                        <a:t>ABAC</a:t>
                      </a:r>
                      <a:r>
                        <a:rPr lang="en-US" b="1" baseline="0" dirty="0"/>
                        <a:t> Dialogue with Leaders</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November 10</a:t>
                      </a:r>
                    </a:p>
                  </a:txBody>
                  <a:tcPr/>
                </a:tc>
                <a:extLst>
                  <a:ext uri="{0D108BD9-81ED-4DB2-BD59-A6C34878D82A}">
                    <a16:rowId xmlns:a16="http://schemas.microsoft.com/office/drawing/2014/main" xmlns="" val="231823027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606400764"/>
              </p:ext>
            </p:extLst>
          </p:nvPr>
        </p:nvGraphicFramePr>
        <p:xfrm>
          <a:off x="1210370" y="4558135"/>
          <a:ext cx="9753192" cy="1478280"/>
        </p:xfrm>
        <a:graphic>
          <a:graphicData uri="http://schemas.openxmlformats.org/drawingml/2006/table">
            <a:tbl>
              <a:tblPr firstRow="1" bandRow="1">
                <a:tableStyleId>{93296810-A885-4BE3-A3E7-6D5BEEA58F35}</a:tableStyleId>
              </a:tblPr>
              <a:tblGrid>
                <a:gridCol w="4876596">
                  <a:extLst>
                    <a:ext uri="{9D8B030D-6E8A-4147-A177-3AD203B41FA5}">
                      <a16:colId xmlns:a16="http://schemas.microsoft.com/office/drawing/2014/main" xmlns="" val="3342209590"/>
                    </a:ext>
                  </a:extLst>
                </a:gridCol>
                <a:gridCol w="4876596">
                  <a:extLst>
                    <a:ext uri="{9D8B030D-6E8A-4147-A177-3AD203B41FA5}">
                      <a16:colId xmlns:a16="http://schemas.microsoft.com/office/drawing/2014/main" xmlns="" val="168960632"/>
                    </a:ext>
                  </a:extLst>
                </a:gridCol>
              </a:tblGrid>
              <a:tr h="370840">
                <a:tc>
                  <a:txBody>
                    <a:bodyPr/>
                    <a:lstStyle/>
                    <a:p>
                      <a:r>
                        <a:rPr lang="en-US" dirty="0"/>
                        <a:t>Government Meetings</a:t>
                      </a:r>
                    </a:p>
                  </a:txBody>
                  <a:tcPr>
                    <a:solidFill>
                      <a:schemeClr val="accent1"/>
                    </a:solidFill>
                  </a:tcPr>
                </a:tc>
                <a:tc>
                  <a:txBody>
                    <a:bodyPr/>
                    <a:lstStyle/>
                    <a:p>
                      <a:endParaRPr lang="en-US" dirty="0"/>
                    </a:p>
                  </a:txBody>
                  <a:tcPr>
                    <a:solidFill>
                      <a:schemeClr val="accent1"/>
                    </a:solidFill>
                  </a:tcPr>
                </a:tc>
                <a:extLst>
                  <a:ext uri="{0D108BD9-81ED-4DB2-BD59-A6C34878D82A}">
                    <a16:rowId xmlns:a16="http://schemas.microsoft.com/office/drawing/2014/main" xmlns="" val="2056562410"/>
                  </a:ext>
                </a:extLst>
              </a:tr>
              <a:tr h="370840">
                <a:tc>
                  <a:txBody>
                    <a:bodyPr/>
                    <a:lstStyle/>
                    <a:p>
                      <a:r>
                        <a:rPr lang="en-US" b="1" dirty="0"/>
                        <a:t>Concluding SOM</a:t>
                      </a:r>
                    </a:p>
                  </a:txBody>
                  <a:tcPr/>
                </a:tc>
                <a:tc>
                  <a:txBody>
                    <a:bodyPr/>
                    <a:lstStyle/>
                    <a:p>
                      <a:r>
                        <a:rPr lang="en-US" b="1" dirty="0"/>
                        <a:t>November</a:t>
                      </a:r>
                      <a:r>
                        <a:rPr lang="en-US" b="1" baseline="0" dirty="0"/>
                        <a:t>  5 - 6</a:t>
                      </a:r>
                      <a:endParaRPr lang="en-US" b="1" dirty="0"/>
                    </a:p>
                  </a:txBody>
                  <a:tcPr/>
                </a:tc>
                <a:extLst>
                  <a:ext uri="{0D108BD9-81ED-4DB2-BD59-A6C34878D82A}">
                    <a16:rowId xmlns:a16="http://schemas.microsoft.com/office/drawing/2014/main" xmlns="" val="2268402919"/>
                  </a:ext>
                </a:extLst>
              </a:tr>
              <a:tr h="0">
                <a:tc>
                  <a:txBody>
                    <a:bodyPr/>
                    <a:lstStyle/>
                    <a:p>
                      <a:r>
                        <a:rPr lang="en-US" b="1" dirty="0"/>
                        <a:t>APEC Ministerial Meeting</a:t>
                      </a:r>
                    </a:p>
                  </a:txBody>
                  <a:tcPr/>
                </a:tc>
                <a:tc>
                  <a:txBody>
                    <a:bodyPr/>
                    <a:lstStyle/>
                    <a:p>
                      <a:r>
                        <a:rPr lang="en-US" b="1" dirty="0"/>
                        <a:t>November</a:t>
                      </a:r>
                      <a:r>
                        <a:rPr lang="en-US" b="1" baseline="0" dirty="0"/>
                        <a:t>  8 - 9</a:t>
                      </a:r>
                      <a:endParaRPr lang="en-US" b="1" dirty="0"/>
                    </a:p>
                  </a:txBody>
                  <a:tcPr/>
                </a:tc>
                <a:extLst>
                  <a:ext uri="{0D108BD9-81ED-4DB2-BD59-A6C34878D82A}">
                    <a16:rowId xmlns:a16="http://schemas.microsoft.com/office/drawing/2014/main" xmlns="" val="770811935"/>
                  </a:ext>
                </a:extLst>
              </a:tr>
              <a:tr h="370840">
                <a:tc>
                  <a:txBody>
                    <a:bodyPr/>
                    <a:lstStyle/>
                    <a:p>
                      <a:r>
                        <a:rPr lang="en-US" b="1" dirty="0"/>
                        <a:t>APEC</a:t>
                      </a:r>
                      <a:r>
                        <a:rPr lang="en-US" b="1" baseline="0" dirty="0"/>
                        <a:t> Leaders’ Meeting</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November 10 </a:t>
                      </a:r>
                      <a:r>
                        <a:rPr lang="en-US" b="1" baseline="0" dirty="0"/>
                        <a:t>-</a:t>
                      </a:r>
                      <a:r>
                        <a:rPr lang="en-US" b="1" dirty="0"/>
                        <a:t> 11</a:t>
                      </a:r>
                    </a:p>
                  </a:txBody>
                  <a:tcPr/>
                </a:tc>
                <a:extLst>
                  <a:ext uri="{0D108BD9-81ED-4DB2-BD59-A6C34878D82A}">
                    <a16:rowId xmlns:a16="http://schemas.microsoft.com/office/drawing/2014/main" xmlns="" val="3333388670"/>
                  </a:ext>
                </a:extLst>
              </a:tr>
            </a:tbl>
          </a:graphicData>
        </a:graphic>
      </p:graphicFrame>
      <p:pic>
        <p:nvPicPr>
          <p:cNvPr id="6" name="Picture 2" descr="C:\Users\Nguyen Thai Li\Desktop\logo apec ceosummit.jpg"/>
          <p:cNvPicPr>
            <a:picLocks noChangeAspect="1" noChangeArrowheads="1"/>
          </p:cNvPicPr>
          <p:nvPr/>
        </p:nvPicPr>
        <p:blipFill>
          <a:blip r:embed="rId3" cstate="print"/>
          <a:srcRect/>
          <a:stretch>
            <a:fillRect/>
          </a:stretch>
        </p:blipFill>
        <p:spPr bwMode="auto">
          <a:xfrm>
            <a:off x="11025051" y="5930536"/>
            <a:ext cx="1166949" cy="927463"/>
          </a:xfrm>
          <a:prstGeom prst="rect">
            <a:avLst/>
          </a:prstGeom>
          <a:noFill/>
        </p:spPr>
      </p:pic>
    </p:spTree>
    <p:extLst>
      <p:ext uri="{BB962C8B-B14F-4D97-AF65-F5344CB8AC3E}">
        <p14:creationId xmlns:p14="http://schemas.microsoft.com/office/powerpoint/2010/main" val="2641325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 more information</a:t>
            </a:r>
          </a:p>
        </p:txBody>
      </p:sp>
      <p:sp>
        <p:nvSpPr>
          <p:cNvPr id="3" name="Content Placeholder 2"/>
          <p:cNvSpPr>
            <a:spLocks noGrp="1"/>
          </p:cNvSpPr>
          <p:nvPr>
            <p:ph idx="1"/>
          </p:nvPr>
        </p:nvSpPr>
        <p:spPr>
          <a:xfrm>
            <a:off x="1350295" y="2436232"/>
            <a:ext cx="8825659" cy="3416300"/>
          </a:xfrm>
        </p:spPr>
        <p:txBody>
          <a:bodyPr/>
          <a:lstStyle/>
          <a:p>
            <a:pPr marL="0" indent="0" algn="ctr">
              <a:buNone/>
            </a:pPr>
            <a:r>
              <a:rPr lang="vi-VN" b="1" dirty="0"/>
              <a:t>Trần Thiện Cường</a:t>
            </a:r>
            <a:endParaRPr lang="en-US" b="1" dirty="0"/>
          </a:p>
          <a:p>
            <a:pPr marL="0" indent="0" algn="ctr">
              <a:buNone/>
            </a:pPr>
            <a:r>
              <a:rPr lang="en-US" b="1" dirty="0"/>
              <a:t>Executive Director</a:t>
            </a:r>
          </a:p>
          <a:p>
            <a:pPr marL="0" indent="0" algn="ctr">
              <a:buNone/>
            </a:pPr>
            <a:r>
              <a:rPr lang="en-US" b="1" dirty="0"/>
              <a:t>2017 APEC CEO Summit</a:t>
            </a:r>
          </a:p>
          <a:p>
            <a:pPr marL="0" indent="0" algn="ctr">
              <a:buNone/>
            </a:pPr>
            <a:r>
              <a:rPr lang="en-US" b="1" dirty="0"/>
              <a:t>www.apecceosummit2017.com.vn</a:t>
            </a:r>
          </a:p>
          <a:p>
            <a:pPr marL="0" indent="0" algn="ctr">
              <a:buNone/>
            </a:pPr>
            <a:r>
              <a:rPr lang="en-US" b="1" dirty="0"/>
              <a:t>Email: contact@apecceosummit2017.com.vn</a:t>
            </a:r>
          </a:p>
        </p:txBody>
      </p:sp>
      <p:pic>
        <p:nvPicPr>
          <p:cNvPr id="6" name="Picture 2" descr="C:\Users\Nguyen Thai Li\Desktop\logo apec ceosummit.jpg"/>
          <p:cNvPicPr>
            <a:picLocks noChangeAspect="1" noChangeArrowheads="1"/>
          </p:cNvPicPr>
          <p:nvPr/>
        </p:nvPicPr>
        <p:blipFill>
          <a:blip r:embed="rId3" cstate="print"/>
          <a:srcRect/>
          <a:stretch>
            <a:fillRect/>
          </a:stretch>
        </p:blipFill>
        <p:spPr bwMode="auto">
          <a:xfrm>
            <a:off x="4820194" y="4715692"/>
            <a:ext cx="2259875" cy="1658982"/>
          </a:xfrm>
          <a:prstGeom prst="rect">
            <a:avLst/>
          </a:prstGeom>
          <a:noFill/>
        </p:spPr>
      </p:pic>
    </p:spTree>
    <p:extLst>
      <p:ext uri="{BB962C8B-B14F-4D97-AF65-F5344CB8AC3E}">
        <p14:creationId xmlns:p14="http://schemas.microsoft.com/office/powerpoint/2010/main" val="434137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1182" y="973668"/>
            <a:ext cx="8761413" cy="706964"/>
          </a:xfrm>
        </p:spPr>
        <p:txBody>
          <a:bodyPr/>
          <a:lstStyle/>
          <a:p>
            <a:pPr algn="ctr"/>
            <a:r>
              <a:rPr lang="en-PH" dirty="0"/>
              <a:t>APEC 2017 Business Sector Priorities</a:t>
            </a:r>
            <a:endParaRPr lang="en-US" dirty="0"/>
          </a:p>
        </p:txBody>
      </p:sp>
      <p:sp>
        <p:nvSpPr>
          <p:cNvPr id="3" name="Content Placeholder 2"/>
          <p:cNvSpPr>
            <a:spLocks noGrp="1"/>
          </p:cNvSpPr>
          <p:nvPr>
            <p:ph idx="1"/>
          </p:nvPr>
        </p:nvSpPr>
        <p:spPr>
          <a:xfrm>
            <a:off x="1102703" y="2472873"/>
            <a:ext cx="10666932" cy="538776"/>
          </a:xfrm>
        </p:spPr>
        <p:txBody>
          <a:bodyPr>
            <a:normAutofit/>
          </a:bodyPr>
          <a:lstStyle/>
          <a:p>
            <a:r>
              <a:rPr lang="en-PH" sz="2800" b="1" dirty="0"/>
              <a:t>PRIORITIES:</a:t>
            </a:r>
          </a:p>
          <a:p>
            <a:pPr>
              <a:buNone/>
            </a:pPr>
            <a:endParaRPr lang="en-PH" sz="2000" b="1" dirty="0"/>
          </a:p>
          <a:p>
            <a:pPr>
              <a:buNone/>
            </a:pPr>
            <a:endParaRPr lang="en-US" dirty="0"/>
          </a:p>
        </p:txBody>
      </p:sp>
      <p:graphicFrame>
        <p:nvGraphicFramePr>
          <p:cNvPr id="4" name="Diagram 3"/>
          <p:cNvGraphicFramePr/>
          <p:nvPr>
            <p:extLst>
              <p:ext uri="{D42A27DB-BD31-4B8C-83A1-F6EECF244321}">
                <p14:modId xmlns:p14="http://schemas.microsoft.com/office/powerpoint/2010/main" val="3372080978"/>
              </p:ext>
            </p:extLst>
          </p:nvPr>
        </p:nvGraphicFramePr>
        <p:xfrm>
          <a:off x="1211020" y="3532778"/>
          <a:ext cx="10463349" cy="2800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99" y="887399"/>
            <a:ext cx="11222181" cy="706964"/>
          </a:xfrm>
        </p:spPr>
        <p:txBody>
          <a:bodyPr/>
          <a:lstStyle/>
          <a:p>
            <a:pPr algn="ctr"/>
            <a:r>
              <a:rPr lang="en-PH" dirty="0"/>
              <a:t>APEC 2017 Business Sector Priorities</a:t>
            </a:r>
            <a:endParaRPr lang="en-US" dirty="0"/>
          </a:p>
        </p:txBody>
      </p:sp>
      <p:sp>
        <p:nvSpPr>
          <p:cNvPr id="3" name="Content Placeholder 2"/>
          <p:cNvSpPr>
            <a:spLocks noGrp="1"/>
          </p:cNvSpPr>
          <p:nvPr>
            <p:ph idx="1"/>
          </p:nvPr>
        </p:nvSpPr>
        <p:spPr>
          <a:xfrm>
            <a:off x="1154954" y="2063931"/>
            <a:ext cx="10627743" cy="4493623"/>
          </a:xfrm>
        </p:spPr>
        <p:txBody>
          <a:bodyPr>
            <a:normAutofit fontScale="62500" lnSpcReduction="20000"/>
          </a:bodyPr>
          <a:lstStyle/>
          <a:p>
            <a:pPr lvl="0"/>
            <a:endParaRPr lang="en-US" sz="1600" dirty="0">
              <a:latin typeface="+mj-lt"/>
              <a:cs typeface="Arial" pitchFamily="34" charset="0"/>
            </a:endParaRPr>
          </a:p>
          <a:p>
            <a:pPr lvl="0"/>
            <a:endParaRPr lang="en-US" sz="1600" b="1" dirty="0">
              <a:latin typeface="+mj-lt"/>
              <a:cs typeface="Arial" pitchFamily="34" charset="0"/>
            </a:endParaRPr>
          </a:p>
          <a:p>
            <a:pPr lvl="0"/>
            <a:r>
              <a:rPr lang="en-US" sz="3400" b="1" dirty="0">
                <a:latin typeface="+mj-lt"/>
                <a:cs typeface="Arial" pitchFamily="34" charset="0"/>
              </a:rPr>
              <a:t>Preventing protectionism and supporting trade and investment liberalization</a:t>
            </a:r>
          </a:p>
          <a:p>
            <a:pPr lvl="1"/>
            <a:r>
              <a:rPr lang="en-US" sz="3400" b="1" dirty="0">
                <a:latin typeface="+mj-lt"/>
                <a:cs typeface="Arial" pitchFamily="34" charset="0"/>
              </a:rPr>
              <a:t>Achieve the Bogor Goals</a:t>
            </a:r>
            <a:endParaRPr lang="en-PH" sz="3400" b="1" dirty="0">
              <a:latin typeface="+mj-lt"/>
              <a:cs typeface="Arial" pitchFamily="34" charset="0"/>
            </a:endParaRPr>
          </a:p>
          <a:p>
            <a:pPr lvl="1"/>
            <a:r>
              <a:rPr lang="en-US" sz="3400" b="1" dirty="0">
                <a:latin typeface="+mj-lt"/>
                <a:cs typeface="Arial" pitchFamily="34" charset="0"/>
              </a:rPr>
              <a:t>Promote the development of a FTAAP</a:t>
            </a:r>
            <a:endParaRPr lang="en-PH" sz="3400" b="1" dirty="0">
              <a:latin typeface="+mj-lt"/>
              <a:cs typeface="Arial" pitchFamily="34" charset="0"/>
            </a:endParaRPr>
          </a:p>
          <a:p>
            <a:pPr lvl="1"/>
            <a:r>
              <a:rPr lang="en-US" sz="3400" b="1" dirty="0">
                <a:latin typeface="+mj-lt"/>
                <a:cs typeface="Arial" pitchFamily="34" charset="0"/>
              </a:rPr>
              <a:t>Promote trade in services</a:t>
            </a:r>
            <a:endParaRPr lang="en-PH" sz="3400" b="1" dirty="0">
              <a:latin typeface="+mj-lt"/>
              <a:cs typeface="Arial" pitchFamily="34" charset="0"/>
            </a:endParaRPr>
          </a:p>
          <a:p>
            <a:pPr lvl="1">
              <a:buNone/>
            </a:pPr>
            <a:endParaRPr lang="en-PH" sz="3400" b="1" dirty="0">
              <a:latin typeface="+mj-lt"/>
              <a:cs typeface="Arial" pitchFamily="34" charset="0"/>
            </a:endParaRPr>
          </a:p>
          <a:p>
            <a:r>
              <a:rPr lang="en-PH" sz="3400" b="1" dirty="0">
                <a:latin typeface="+mj-lt"/>
                <a:cs typeface="Arial" pitchFamily="34" charset="0"/>
              </a:rPr>
              <a:t>Promoting connectivity</a:t>
            </a:r>
          </a:p>
          <a:p>
            <a:pPr lvl="1"/>
            <a:r>
              <a:rPr lang="en-US" sz="3400" b="1" dirty="0">
                <a:latin typeface="+mj-lt"/>
                <a:cs typeface="Arial" pitchFamily="34" charset="0"/>
              </a:rPr>
              <a:t>Institutional connectivity</a:t>
            </a:r>
            <a:endParaRPr lang="en-PH" sz="3400" b="1" dirty="0">
              <a:latin typeface="+mj-lt"/>
              <a:cs typeface="Arial" pitchFamily="34" charset="0"/>
            </a:endParaRPr>
          </a:p>
          <a:p>
            <a:pPr lvl="1"/>
            <a:r>
              <a:rPr lang="en-US" sz="3400" b="1" dirty="0">
                <a:latin typeface="+mj-lt"/>
                <a:cs typeface="Arial" pitchFamily="34" charset="0"/>
              </a:rPr>
              <a:t>People to people connectivity</a:t>
            </a:r>
            <a:endParaRPr lang="en-PH" sz="3400" b="1" dirty="0">
              <a:latin typeface="+mj-lt"/>
              <a:cs typeface="Arial" pitchFamily="34" charset="0"/>
            </a:endParaRPr>
          </a:p>
          <a:p>
            <a:pPr lvl="1"/>
            <a:r>
              <a:rPr lang="en-US" sz="3400" b="1" dirty="0">
                <a:latin typeface="+mj-lt"/>
                <a:cs typeface="Arial" pitchFamily="34" charset="0"/>
              </a:rPr>
              <a:t>Physical connectivity</a:t>
            </a:r>
            <a:endParaRPr lang="en-PH" sz="3400" b="1" dirty="0">
              <a:latin typeface="+mj-lt"/>
              <a:cs typeface="Arial" pitchFamily="34" charset="0"/>
            </a:endParaRPr>
          </a:p>
          <a:p>
            <a:pPr lvl="0"/>
            <a:endParaRPr lang="en-US" sz="4900" dirty="0">
              <a:latin typeface="+mj-lt"/>
              <a:cs typeface="Arial"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6" y="1087645"/>
            <a:ext cx="11231418" cy="706964"/>
          </a:xfrm>
        </p:spPr>
        <p:txBody>
          <a:bodyPr/>
          <a:lstStyle/>
          <a:p>
            <a:pPr algn="ctr"/>
            <a:r>
              <a:rPr lang="en-PH" sz="3200" dirty="0"/>
              <a:t>APEC 2017 Business Sector Priorities</a:t>
            </a:r>
            <a:br>
              <a:rPr lang="en-PH" sz="3200" dirty="0"/>
            </a:br>
            <a:r>
              <a:rPr lang="en-PH" sz="2000" dirty="0"/>
              <a:t>continued</a:t>
            </a:r>
            <a:endParaRPr lang="en-US" sz="3200" dirty="0"/>
          </a:p>
        </p:txBody>
      </p:sp>
      <p:sp>
        <p:nvSpPr>
          <p:cNvPr id="3" name="Content Placeholder 2"/>
          <p:cNvSpPr>
            <a:spLocks noGrp="1"/>
          </p:cNvSpPr>
          <p:nvPr>
            <p:ph idx="1"/>
          </p:nvPr>
        </p:nvSpPr>
        <p:spPr>
          <a:xfrm>
            <a:off x="1154953" y="2313280"/>
            <a:ext cx="9994015" cy="2011462"/>
          </a:xfrm>
        </p:spPr>
        <p:txBody>
          <a:bodyPr>
            <a:noAutofit/>
          </a:bodyPr>
          <a:lstStyle/>
          <a:p>
            <a:pPr marL="0" indent="0">
              <a:buNone/>
            </a:pPr>
            <a:r>
              <a:rPr lang="en-US" sz="1500" b="1" dirty="0" smtClean="0">
                <a:latin typeface="+mj-lt"/>
                <a:cs typeface="Arial" pitchFamily="34" charset="0"/>
              </a:rPr>
              <a:t>Inclusive and sustainable growth</a:t>
            </a:r>
          </a:p>
          <a:p>
            <a:r>
              <a:rPr lang="en-US" sz="1500" b="1" dirty="0" smtClean="0">
                <a:latin typeface="+mj-lt"/>
                <a:cs typeface="Arial" pitchFamily="34" charset="0"/>
              </a:rPr>
              <a:t>Inclusive growth</a:t>
            </a:r>
            <a:endParaRPr lang="en-US" sz="1500" b="1" dirty="0">
              <a:latin typeface="+mj-lt"/>
              <a:cs typeface="Arial" pitchFamily="34" charset="0"/>
            </a:endParaRPr>
          </a:p>
          <a:p>
            <a:pPr lvl="1"/>
            <a:r>
              <a:rPr lang="en-US" sz="1400" b="1" dirty="0"/>
              <a:t>Creating a favorable business environment that stimulates innovation, fosters entrepreneurship and promotes good corporate governance </a:t>
            </a:r>
          </a:p>
          <a:p>
            <a:pPr lvl="1"/>
            <a:r>
              <a:rPr lang="en-US" sz="1400" b="1" dirty="0"/>
              <a:t>Facilitating MSME access to international markets and global value chain</a:t>
            </a:r>
          </a:p>
          <a:p>
            <a:pPr lvl="1"/>
            <a:r>
              <a:rPr lang="en-US" sz="1500" b="1" dirty="0">
                <a:latin typeface="+mj-lt"/>
                <a:cs typeface="Arial" pitchFamily="34" charset="0"/>
              </a:rPr>
              <a:t>Promoting human development in the digital era</a:t>
            </a:r>
            <a:endParaRPr lang="en-PH" sz="1500" b="1" dirty="0">
              <a:latin typeface="+mj-lt"/>
              <a:cs typeface="Arial" pitchFamily="34" charset="0"/>
            </a:endParaRPr>
          </a:p>
          <a:p>
            <a:pPr lvl="1"/>
            <a:r>
              <a:rPr lang="en-US" sz="1500" b="1" dirty="0">
                <a:latin typeface="+mj-lt"/>
                <a:cs typeface="Arial" pitchFamily="34" charset="0"/>
              </a:rPr>
              <a:t>Strengthening the participation of women in the economy</a:t>
            </a:r>
          </a:p>
          <a:p>
            <a:pPr marL="457200" lvl="1" indent="0">
              <a:buNone/>
            </a:pPr>
            <a:endParaRPr lang="en-PH" sz="1500" dirty="0">
              <a:latin typeface="+mj-lt"/>
              <a:cs typeface="Arial" pitchFamily="34" charset="0"/>
            </a:endParaRPr>
          </a:p>
          <a:p>
            <a:r>
              <a:rPr lang="en-PH" sz="1500" b="1" dirty="0">
                <a:latin typeface="+mj-lt"/>
                <a:cs typeface="Arial" pitchFamily="34" charset="0"/>
              </a:rPr>
              <a:t>Sustainable growth</a:t>
            </a:r>
          </a:p>
          <a:p>
            <a:pPr lvl="1"/>
            <a:r>
              <a:rPr lang="en-US" sz="1500" b="1" dirty="0">
                <a:latin typeface="+mj-lt"/>
                <a:cs typeface="Arial" pitchFamily="34" charset="0"/>
              </a:rPr>
              <a:t>Promoting APEC partnership in climate-smart food security</a:t>
            </a:r>
          </a:p>
          <a:p>
            <a:pPr lvl="1"/>
            <a:r>
              <a:rPr lang="en-US" sz="1500" b="1" dirty="0">
                <a:latin typeface="+mj-lt"/>
                <a:cs typeface="Arial" pitchFamily="34" charset="0"/>
              </a:rPr>
              <a:t>Sustainable management of natural resources</a:t>
            </a:r>
            <a:endParaRPr lang="en-PH" sz="1500" b="1" dirty="0">
              <a:latin typeface="+mj-lt"/>
              <a:cs typeface="Arial" pitchFamily="34" charset="0"/>
            </a:endParaRPr>
          </a:p>
          <a:p>
            <a:pPr lvl="1"/>
            <a:r>
              <a:rPr lang="en-US" sz="1500" b="1" dirty="0">
                <a:latin typeface="+mj-lt"/>
                <a:cs typeface="Arial" pitchFamily="34" charset="0"/>
              </a:rPr>
              <a:t>Developing sustainable rural areas</a:t>
            </a:r>
          </a:p>
          <a:p>
            <a:pPr lvl="1"/>
            <a:r>
              <a:rPr lang="en-US" sz="1500" b="1" dirty="0">
                <a:latin typeface="+mj-lt"/>
                <a:cs typeface="Arial" pitchFamily="34" charset="0"/>
              </a:rPr>
              <a:t>Achieving energy security and sustainability</a:t>
            </a:r>
          </a:p>
          <a:p>
            <a:pPr lvl="1"/>
            <a:r>
              <a:rPr lang="en-US" b="1" dirty="0"/>
              <a:t>Promoting a healthy and productive workforce</a:t>
            </a:r>
          </a:p>
          <a:p>
            <a:pPr marL="457200" lvl="1" indent="0">
              <a:buNone/>
            </a:pPr>
            <a:endParaRPr lang="en-PH" sz="1500" dirty="0">
              <a:latin typeface="+mj-lt"/>
              <a:cs typeface="Arial" pitchFamily="34" charset="0"/>
            </a:endParaRPr>
          </a:p>
          <a:p>
            <a:pPr lvl="2">
              <a:buNone/>
            </a:pPr>
            <a:endParaRPr lang="en-US" sz="1500" dirty="0">
              <a:latin typeface="+mj-lt"/>
              <a:cs typeface="Arial" pitchFamily="34" charset="0"/>
            </a:endParaRPr>
          </a:p>
          <a:p>
            <a:endParaRPr lang="en-US" sz="1500" dirty="0">
              <a:latin typeface="+mj-lt"/>
              <a:cs typeface="Arial" pitchFamily="34" charset="0"/>
            </a:endParaRPr>
          </a:p>
          <a:p>
            <a:endParaRPr lang="en-US" sz="1500" dirty="0">
              <a:latin typeface="+mj-lt"/>
              <a:cs typeface="Arial"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56" y="1087645"/>
            <a:ext cx="11231418" cy="706964"/>
          </a:xfrm>
        </p:spPr>
        <p:txBody>
          <a:bodyPr/>
          <a:lstStyle/>
          <a:p>
            <a:pPr algn="ctr"/>
            <a:r>
              <a:rPr lang="en-PH" sz="3200" dirty="0"/>
              <a:t>APEC 2017 Business Sector Priorities</a:t>
            </a:r>
            <a:br>
              <a:rPr lang="en-PH" sz="3200" dirty="0"/>
            </a:br>
            <a:r>
              <a:rPr lang="en-PH" sz="2000" dirty="0"/>
              <a:t>continued</a:t>
            </a:r>
            <a:endParaRPr lang="en-US" sz="3200" dirty="0"/>
          </a:p>
        </p:txBody>
      </p:sp>
      <p:sp>
        <p:nvSpPr>
          <p:cNvPr id="3" name="Content Placeholder 2"/>
          <p:cNvSpPr>
            <a:spLocks noGrp="1"/>
          </p:cNvSpPr>
          <p:nvPr>
            <p:ph idx="1"/>
          </p:nvPr>
        </p:nvSpPr>
        <p:spPr>
          <a:xfrm>
            <a:off x="1154953" y="2455715"/>
            <a:ext cx="9994015" cy="2245593"/>
          </a:xfrm>
        </p:spPr>
        <p:txBody>
          <a:bodyPr>
            <a:noAutofit/>
          </a:bodyPr>
          <a:lstStyle/>
          <a:p>
            <a:r>
              <a:rPr lang="en-US" sz="1600" b="1" dirty="0">
                <a:latin typeface="+mj-lt"/>
                <a:cs typeface="Arial" pitchFamily="34" charset="0"/>
              </a:rPr>
              <a:t>Developing robust </a:t>
            </a:r>
            <a:r>
              <a:rPr lang="en-US" sz="1600" b="1" dirty="0" smtClean="0">
                <a:latin typeface="+mj-lt"/>
                <a:cs typeface="Arial" pitchFamily="34" charset="0"/>
              </a:rPr>
              <a:t>financial </a:t>
            </a:r>
            <a:r>
              <a:rPr lang="en-US" sz="1600" b="1" dirty="0">
                <a:latin typeface="+mj-lt"/>
                <a:cs typeface="Arial" pitchFamily="34" charset="0"/>
              </a:rPr>
              <a:t>markets</a:t>
            </a:r>
          </a:p>
          <a:p>
            <a:pPr lvl="1"/>
            <a:r>
              <a:rPr lang="en-US" b="1" dirty="0"/>
              <a:t>Promoting the development and integration of capital markets and strengthening financial market infrastructure</a:t>
            </a:r>
          </a:p>
          <a:p>
            <a:pPr lvl="1"/>
            <a:r>
              <a:rPr lang="en-US" b="1" dirty="0"/>
              <a:t>Facilitating MSME access to international markets and global value chain</a:t>
            </a:r>
          </a:p>
          <a:p>
            <a:pPr lvl="1"/>
            <a:r>
              <a:rPr lang="en-US" b="1" dirty="0"/>
              <a:t>Stimulating public and private investment for infrastructure and shaping pension and insurance development</a:t>
            </a:r>
          </a:p>
          <a:p>
            <a:pPr lvl="1"/>
            <a:r>
              <a:rPr lang="en-US" b="1" dirty="0"/>
              <a:t>Enhancing MSME access to finance</a:t>
            </a:r>
            <a:endParaRPr lang="en-US" b="1" dirty="0">
              <a:latin typeface="+mj-lt"/>
              <a:cs typeface="Arial" pitchFamily="34" charset="0"/>
            </a:endParaRPr>
          </a:p>
          <a:p>
            <a:endParaRPr lang="en-US" sz="1500" dirty="0">
              <a:latin typeface="+mj-lt"/>
              <a:cs typeface="Arial" pitchFamily="34" charset="0"/>
            </a:endParaRPr>
          </a:p>
          <a:p>
            <a:endParaRPr lang="en-US" sz="1500" dirty="0">
              <a:latin typeface="+mj-lt"/>
              <a:cs typeface="Arial" pitchFamily="34" charset="0"/>
            </a:endParaRPr>
          </a:p>
        </p:txBody>
      </p:sp>
    </p:spTree>
    <p:extLst>
      <p:ext uri="{BB962C8B-B14F-4D97-AF65-F5344CB8AC3E}">
        <p14:creationId xmlns:p14="http://schemas.microsoft.com/office/powerpoint/2010/main" val="3537275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CEO Summit Theme and Key Topics</a:t>
            </a:r>
          </a:p>
        </p:txBody>
      </p:sp>
      <p:sp>
        <p:nvSpPr>
          <p:cNvPr id="4" name="TextBox 3"/>
          <p:cNvSpPr txBox="1"/>
          <p:nvPr/>
        </p:nvSpPr>
        <p:spPr>
          <a:xfrm>
            <a:off x="1958739" y="2502350"/>
            <a:ext cx="8178842" cy="369332"/>
          </a:xfrm>
          <a:prstGeom prst="rect">
            <a:avLst/>
          </a:prstGeom>
          <a:noFill/>
        </p:spPr>
        <p:txBody>
          <a:bodyPr wrap="none" rtlCol="0">
            <a:spAutoFit/>
          </a:bodyPr>
          <a:lstStyle/>
          <a:p>
            <a:r>
              <a:rPr lang="en-US" b="1" dirty="0"/>
              <a:t>CEO Summit Theme: </a:t>
            </a:r>
            <a:r>
              <a:rPr lang="en-US" b="1" i="1" dirty="0"/>
              <a:t>Creating New Dynamism, Fostering a Shared Future</a:t>
            </a:r>
          </a:p>
        </p:txBody>
      </p:sp>
      <p:sp>
        <p:nvSpPr>
          <p:cNvPr id="13" name="Rectangle 12"/>
          <p:cNvSpPr/>
          <p:nvPr/>
        </p:nvSpPr>
        <p:spPr>
          <a:xfrm>
            <a:off x="2481095" y="3023167"/>
            <a:ext cx="6385814" cy="3760004"/>
          </a:xfrm>
          <a:prstGeom prst="rect">
            <a:avLst/>
          </a:prstGeom>
        </p:spPr>
        <p:txBody>
          <a:bodyPr wrap="square">
            <a:spAutoFit/>
          </a:bodyPr>
          <a:lstStyle/>
          <a:p>
            <a:pPr marL="342900" lvl="0" indent="-342900">
              <a:spcBef>
                <a:spcPts val="1000"/>
              </a:spcBef>
              <a:buClr>
                <a:srgbClr val="B31166"/>
              </a:buClr>
              <a:buSzPct val="80000"/>
              <a:buFont typeface="Wingdings 3" charset="2"/>
              <a:buChar char=""/>
            </a:pPr>
            <a:r>
              <a:rPr lang="en-US" b="1" dirty="0">
                <a:solidFill>
                  <a:prstClr val="black">
                    <a:lumMod val="75000"/>
                    <a:lumOff val="25000"/>
                  </a:prstClr>
                </a:solidFill>
              </a:rPr>
              <a:t>Key Topics</a:t>
            </a:r>
          </a:p>
          <a:p>
            <a:pPr marL="742950" lvl="1" indent="-285750">
              <a:spcBef>
                <a:spcPts val="1000"/>
              </a:spcBef>
              <a:buClr>
                <a:srgbClr val="B31166"/>
              </a:buClr>
              <a:buSzPct val="80000"/>
              <a:buFont typeface="Wingdings 3" charset="2"/>
              <a:buChar char=""/>
            </a:pPr>
            <a:r>
              <a:rPr lang="en-US" b="1" dirty="0">
                <a:solidFill>
                  <a:prstClr val="black">
                    <a:lumMod val="75000"/>
                    <a:lumOff val="25000"/>
                  </a:prstClr>
                </a:solidFill>
              </a:rPr>
              <a:t>The Future of </a:t>
            </a:r>
            <a:r>
              <a:rPr lang="en-US" b="1" dirty="0" smtClean="0">
                <a:solidFill>
                  <a:prstClr val="black">
                    <a:lumMod val="75000"/>
                    <a:lumOff val="25000"/>
                  </a:prstClr>
                </a:solidFill>
              </a:rPr>
              <a:t>Globalization and APEC Integration</a:t>
            </a:r>
            <a:endParaRPr lang="en-US" b="1" dirty="0">
              <a:solidFill>
                <a:prstClr val="black">
                  <a:lumMod val="75000"/>
                  <a:lumOff val="25000"/>
                </a:prstClr>
              </a:solidFill>
            </a:endParaRPr>
          </a:p>
          <a:p>
            <a:pPr marL="742950" lvl="1" indent="-285750">
              <a:spcBef>
                <a:spcPts val="1000"/>
              </a:spcBef>
              <a:buClr>
                <a:srgbClr val="B31166"/>
              </a:buClr>
              <a:buSzPct val="80000"/>
              <a:buFont typeface="Wingdings 3" charset="2"/>
              <a:buChar char=""/>
            </a:pPr>
            <a:r>
              <a:rPr lang="en-US" b="1" dirty="0" smtClean="0">
                <a:solidFill>
                  <a:prstClr val="black">
                    <a:lumMod val="75000"/>
                    <a:lumOff val="25000"/>
                  </a:prstClr>
                </a:solidFill>
              </a:rPr>
              <a:t>4</a:t>
            </a:r>
            <a:r>
              <a:rPr lang="en-US" b="1" baseline="30000" dirty="0" smtClean="0">
                <a:solidFill>
                  <a:prstClr val="black">
                    <a:lumMod val="75000"/>
                    <a:lumOff val="25000"/>
                  </a:prstClr>
                </a:solidFill>
              </a:rPr>
              <a:t>th</a:t>
            </a:r>
            <a:r>
              <a:rPr lang="en-US" b="1" dirty="0" smtClean="0">
                <a:solidFill>
                  <a:prstClr val="black">
                    <a:lumMod val="75000"/>
                    <a:lumOff val="25000"/>
                  </a:prstClr>
                </a:solidFill>
              </a:rPr>
              <a:t> Industrial </a:t>
            </a:r>
            <a:r>
              <a:rPr lang="en-US" b="1" dirty="0">
                <a:solidFill>
                  <a:prstClr val="black">
                    <a:lumMod val="75000"/>
                    <a:lumOff val="25000"/>
                  </a:prstClr>
                </a:solidFill>
              </a:rPr>
              <a:t>R</a:t>
            </a:r>
            <a:r>
              <a:rPr lang="en-US" b="1" dirty="0" smtClean="0">
                <a:solidFill>
                  <a:prstClr val="black">
                    <a:lumMod val="75000"/>
                    <a:lumOff val="25000"/>
                  </a:prstClr>
                </a:solidFill>
              </a:rPr>
              <a:t>evolution and the World Economy</a:t>
            </a:r>
          </a:p>
          <a:p>
            <a:pPr marL="742950" lvl="1" indent="-285750">
              <a:spcBef>
                <a:spcPts val="1000"/>
              </a:spcBef>
              <a:buClr>
                <a:srgbClr val="B31166"/>
              </a:buClr>
              <a:buSzPct val="80000"/>
              <a:buFont typeface="Wingdings 3" charset="2"/>
              <a:buChar char=""/>
            </a:pPr>
            <a:r>
              <a:rPr lang="en-US" b="1" dirty="0" smtClean="0">
                <a:solidFill>
                  <a:prstClr val="black">
                    <a:lumMod val="75000"/>
                    <a:lumOff val="25000"/>
                  </a:prstClr>
                </a:solidFill>
              </a:rPr>
              <a:t>Developing </a:t>
            </a:r>
            <a:r>
              <a:rPr lang="en-US" b="1" dirty="0">
                <a:solidFill>
                  <a:prstClr val="black">
                    <a:lumMod val="75000"/>
                    <a:lumOff val="25000"/>
                  </a:prstClr>
                </a:solidFill>
              </a:rPr>
              <a:t>a 21st Century Workforce</a:t>
            </a:r>
          </a:p>
          <a:p>
            <a:pPr marL="742950" lvl="1" indent="-285750">
              <a:spcBef>
                <a:spcPts val="1000"/>
              </a:spcBef>
              <a:buClr>
                <a:srgbClr val="B31166"/>
              </a:buClr>
              <a:buSzPct val="80000"/>
              <a:buFont typeface="Wingdings 3" charset="2"/>
              <a:buChar char=""/>
            </a:pPr>
            <a:r>
              <a:rPr lang="en-US" b="1" dirty="0" smtClean="0">
                <a:solidFill>
                  <a:prstClr val="black">
                    <a:lumMod val="75000"/>
                    <a:lumOff val="25000"/>
                  </a:prstClr>
                </a:solidFill>
              </a:rPr>
              <a:t>MSMEs </a:t>
            </a:r>
            <a:r>
              <a:rPr lang="en-US" b="1" dirty="0">
                <a:solidFill>
                  <a:prstClr val="black">
                    <a:lumMod val="75000"/>
                    <a:lumOff val="25000"/>
                  </a:prstClr>
                </a:solidFill>
              </a:rPr>
              <a:t>in Global </a:t>
            </a:r>
            <a:r>
              <a:rPr lang="en-US" b="1" dirty="0" smtClean="0">
                <a:solidFill>
                  <a:prstClr val="black">
                    <a:lumMod val="75000"/>
                    <a:lumOff val="25000"/>
                  </a:prstClr>
                </a:solidFill>
              </a:rPr>
              <a:t>Markets and Digital </a:t>
            </a:r>
            <a:r>
              <a:rPr lang="en-US" b="1" dirty="0">
                <a:solidFill>
                  <a:prstClr val="black">
                    <a:lumMod val="75000"/>
                    <a:lumOff val="25000"/>
                  </a:prstClr>
                </a:solidFill>
              </a:rPr>
              <a:t>A</a:t>
            </a:r>
            <a:r>
              <a:rPr lang="en-US" b="1" dirty="0" smtClean="0">
                <a:solidFill>
                  <a:prstClr val="black">
                    <a:lumMod val="75000"/>
                    <a:lumOff val="25000"/>
                  </a:prstClr>
                </a:solidFill>
              </a:rPr>
              <a:t>ge</a:t>
            </a:r>
            <a:endParaRPr lang="en-US" b="1" dirty="0">
              <a:solidFill>
                <a:prstClr val="black">
                  <a:lumMod val="75000"/>
                  <a:lumOff val="25000"/>
                </a:prstClr>
              </a:solidFill>
            </a:endParaRPr>
          </a:p>
          <a:p>
            <a:pPr marL="742950" lvl="1" indent="-285750">
              <a:spcBef>
                <a:spcPts val="1000"/>
              </a:spcBef>
              <a:buClr>
                <a:srgbClr val="B31166"/>
              </a:buClr>
              <a:buSzPct val="80000"/>
              <a:buFont typeface="Wingdings 3" charset="2"/>
              <a:buChar char=""/>
            </a:pPr>
            <a:r>
              <a:rPr lang="en-US" b="1" dirty="0" smtClean="0">
                <a:solidFill>
                  <a:prstClr val="black">
                    <a:lumMod val="75000"/>
                    <a:lumOff val="25000"/>
                  </a:prstClr>
                </a:solidFill>
              </a:rPr>
              <a:t>New Frontier for Trade, Global value chain, Sharing Economy</a:t>
            </a:r>
            <a:endParaRPr lang="en-US" b="1" dirty="0">
              <a:solidFill>
                <a:prstClr val="black">
                  <a:lumMod val="75000"/>
                  <a:lumOff val="25000"/>
                </a:prstClr>
              </a:solidFill>
            </a:endParaRPr>
          </a:p>
          <a:p>
            <a:pPr marL="742950" lvl="1" indent="-285750">
              <a:spcBef>
                <a:spcPts val="1000"/>
              </a:spcBef>
              <a:buClr>
                <a:srgbClr val="B31166"/>
              </a:buClr>
              <a:buSzPct val="80000"/>
              <a:buFont typeface="Wingdings 3" charset="2"/>
              <a:buChar char=""/>
            </a:pPr>
            <a:r>
              <a:rPr lang="en-US" b="1" dirty="0" smtClean="0">
                <a:solidFill>
                  <a:prstClr val="black">
                    <a:lumMod val="75000"/>
                    <a:lumOff val="25000"/>
                  </a:prstClr>
                </a:solidFill>
              </a:rPr>
              <a:t>Eco-friendly, Smart Agriculture and rural development</a:t>
            </a:r>
          </a:p>
          <a:p>
            <a:pPr marL="742950" lvl="1" indent="-285750">
              <a:spcBef>
                <a:spcPts val="1000"/>
              </a:spcBef>
              <a:buClr>
                <a:srgbClr val="B31166"/>
              </a:buClr>
              <a:buSzPct val="80000"/>
              <a:buFont typeface="Wingdings 3" charset="2"/>
              <a:buChar char=""/>
            </a:pPr>
            <a:r>
              <a:rPr lang="en-US" b="1" dirty="0" smtClean="0">
                <a:solidFill>
                  <a:prstClr val="black">
                    <a:lumMod val="75000"/>
                    <a:lumOff val="25000"/>
                  </a:prstClr>
                </a:solidFill>
              </a:rPr>
              <a:t>Resource Efficiency and sustainability</a:t>
            </a:r>
          </a:p>
        </p:txBody>
      </p:sp>
      <p:pic>
        <p:nvPicPr>
          <p:cNvPr id="6" name="Picture 2" descr="C:\Users\Nguyen Thai Li\Desktop\logo apec ceosummit.jpg"/>
          <p:cNvPicPr>
            <a:picLocks noChangeAspect="1" noChangeArrowheads="1"/>
          </p:cNvPicPr>
          <p:nvPr/>
        </p:nvPicPr>
        <p:blipFill>
          <a:blip r:embed="rId3" cstate="print"/>
          <a:srcRect/>
          <a:stretch>
            <a:fillRect/>
          </a:stretch>
        </p:blipFill>
        <p:spPr bwMode="auto">
          <a:xfrm>
            <a:off x="11025051" y="5930536"/>
            <a:ext cx="1166949" cy="927463"/>
          </a:xfrm>
          <a:prstGeom prst="rect">
            <a:avLst/>
          </a:prstGeom>
          <a:noFill/>
        </p:spPr>
      </p:pic>
    </p:spTree>
    <p:extLst>
      <p:ext uri="{BB962C8B-B14F-4D97-AF65-F5344CB8AC3E}">
        <p14:creationId xmlns:p14="http://schemas.microsoft.com/office/powerpoint/2010/main" val="20132249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APEC PROSPERITY</a:t>
            </a:r>
            <a:br>
              <a:rPr lang="en-US" dirty="0" smtClean="0"/>
            </a:br>
            <a:r>
              <a:rPr lang="en-US" dirty="0" smtClean="0"/>
              <a:t>Six golden letters</a:t>
            </a:r>
            <a:endParaRPr lang="en-US" dirty="0"/>
          </a:p>
        </p:txBody>
      </p:sp>
      <p:sp>
        <p:nvSpPr>
          <p:cNvPr id="4" name="TextBox 3"/>
          <p:cNvSpPr txBox="1"/>
          <p:nvPr/>
        </p:nvSpPr>
        <p:spPr>
          <a:xfrm>
            <a:off x="504010" y="2502350"/>
            <a:ext cx="11108379" cy="2585323"/>
          </a:xfrm>
          <a:prstGeom prst="rect">
            <a:avLst/>
          </a:prstGeom>
          <a:noFill/>
        </p:spPr>
        <p:txBody>
          <a:bodyPr wrap="square" rtlCol="0">
            <a:spAutoFit/>
          </a:bodyPr>
          <a:lstStyle/>
          <a:p>
            <a:r>
              <a:rPr lang="en-US" sz="5400" b="1" i="1" dirty="0" smtClean="0"/>
              <a:t>I&amp;S: Inclusive and Sustainable</a:t>
            </a:r>
          </a:p>
          <a:p>
            <a:r>
              <a:rPr lang="en-US" sz="5400" b="1" i="1" dirty="0" smtClean="0"/>
              <a:t>M&amp;W: MSMEs and Women</a:t>
            </a:r>
          </a:p>
          <a:p>
            <a:r>
              <a:rPr lang="en-US" sz="5400" b="1" i="1" dirty="0" smtClean="0"/>
              <a:t>I&amp;L: Innovation and </a:t>
            </a:r>
            <a:r>
              <a:rPr lang="en-US" sz="5400" b="1" i="1" dirty="0" err="1" smtClean="0"/>
              <a:t>Liberalisation</a:t>
            </a:r>
            <a:r>
              <a:rPr lang="en-US" sz="5400" b="1" i="1" dirty="0" smtClean="0"/>
              <a:t>  </a:t>
            </a:r>
          </a:p>
        </p:txBody>
      </p:sp>
      <p:pic>
        <p:nvPicPr>
          <p:cNvPr id="6" name="Picture 2" descr="C:\Users\Nguyen Thai Li\Desktop\logo apec ceosummit.jpg"/>
          <p:cNvPicPr>
            <a:picLocks noChangeAspect="1" noChangeArrowheads="1"/>
          </p:cNvPicPr>
          <p:nvPr/>
        </p:nvPicPr>
        <p:blipFill>
          <a:blip r:embed="rId3" cstate="print"/>
          <a:srcRect/>
          <a:stretch>
            <a:fillRect/>
          </a:stretch>
        </p:blipFill>
        <p:spPr bwMode="auto">
          <a:xfrm>
            <a:off x="11025051" y="5930536"/>
            <a:ext cx="1166949" cy="927463"/>
          </a:xfrm>
          <a:prstGeom prst="rect">
            <a:avLst/>
          </a:prstGeom>
          <a:noFill/>
        </p:spPr>
      </p:pic>
    </p:spTree>
    <p:extLst>
      <p:ext uri="{BB962C8B-B14F-4D97-AF65-F5344CB8AC3E}">
        <p14:creationId xmlns:p14="http://schemas.microsoft.com/office/powerpoint/2010/main" val="29265306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Vietnam Business Summit</a:t>
            </a:r>
            <a:endParaRPr lang="en-US" dirty="0"/>
          </a:p>
        </p:txBody>
      </p:sp>
      <p:sp>
        <p:nvSpPr>
          <p:cNvPr id="3" name="Content Placeholder 2"/>
          <p:cNvSpPr>
            <a:spLocks noGrp="1"/>
          </p:cNvSpPr>
          <p:nvPr>
            <p:ph idx="1"/>
          </p:nvPr>
        </p:nvSpPr>
        <p:spPr/>
        <p:txBody>
          <a:bodyPr>
            <a:normAutofit/>
          </a:bodyPr>
          <a:lstStyle/>
          <a:p>
            <a:pPr marL="0" indent="0" algn="ctr">
              <a:buNone/>
            </a:pPr>
            <a:r>
              <a:rPr lang="en-US" b="1" dirty="0" smtClean="0"/>
              <a:t>Theme : Vietnam : We mean Business </a:t>
            </a:r>
          </a:p>
          <a:p>
            <a:pPr marL="0" indent="0">
              <a:buNone/>
            </a:pPr>
            <a:r>
              <a:rPr lang="en-US" b="1" dirty="0" smtClean="0"/>
              <a:t>Key topics:</a:t>
            </a:r>
          </a:p>
          <a:p>
            <a:pPr>
              <a:buFontTx/>
              <a:buChar char="-"/>
            </a:pPr>
            <a:r>
              <a:rPr lang="en-US" b="1" dirty="0" smtClean="0"/>
              <a:t>Vietnam </a:t>
            </a:r>
            <a:r>
              <a:rPr lang="en-US" b="1" dirty="0"/>
              <a:t>– turning point of reform </a:t>
            </a:r>
            <a:endParaRPr lang="en-US" b="1" dirty="0" smtClean="0"/>
          </a:p>
          <a:p>
            <a:pPr>
              <a:buFontTx/>
              <a:buChar char="-"/>
            </a:pPr>
            <a:r>
              <a:rPr lang="en-US" b="1" dirty="0" smtClean="0"/>
              <a:t>Vietnam </a:t>
            </a:r>
            <a:r>
              <a:rPr lang="en-US" b="1" dirty="0"/>
              <a:t>– the next emerging market </a:t>
            </a:r>
            <a:endParaRPr lang="en-US" b="1" dirty="0" smtClean="0"/>
          </a:p>
          <a:p>
            <a:pPr>
              <a:buFontTx/>
              <a:buChar char="-"/>
            </a:pPr>
            <a:r>
              <a:rPr lang="en-US" b="1" dirty="0" smtClean="0"/>
              <a:t>Vietnam </a:t>
            </a:r>
            <a:r>
              <a:rPr lang="en-US" b="1" dirty="0"/>
              <a:t>– integration and business opportunities </a:t>
            </a:r>
            <a:endParaRPr lang="en-US" b="1" dirty="0" smtClean="0"/>
          </a:p>
          <a:p>
            <a:pPr marL="0" indent="0">
              <a:buNone/>
            </a:pPr>
            <a:endParaRPr lang="en-US" b="1" dirty="0" smtClean="0"/>
          </a:p>
          <a:p>
            <a:pPr marL="0" indent="0">
              <a:buNone/>
            </a:pPr>
            <a:r>
              <a:rPr lang="en-US" b="1" dirty="0" smtClean="0"/>
              <a:t>Sub-topics for breakout sessions: </a:t>
            </a:r>
            <a:r>
              <a:rPr lang="en-US" b="1" dirty="0"/>
              <a:t>- Smart </a:t>
            </a:r>
            <a:r>
              <a:rPr lang="en-US" b="1" dirty="0" smtClean="0"/>
              <a:t>agriculture; - </a:t>
            </a:r>
            <a:r>
              <a:rPr lang="en-US" b="1" dirty="0"/>
              <a:t>Infrastructure </a:t>
            </a:r>
            <a:r>
              <a:rPr lang="en-US" b="1" dirty="0" smtClean="0"/>
              <a:t>development; - </a:t>
            </a:r>
            <a:r>
              <a:rPr lang="en-US" b="1" dirty="0"/>
              <a:t>Finance </a:t>
            </a:r>
            <a:r>
              <a:rPr lang="en-US" b="1" dirty="0" smtClean="0"/>
              <a:t>services; - </a:t>
            </a:r>
            <a:r>
              <a:rPr lang="en-US" b="1" dirty="0"/>
              <a:t>Tourism &amp; special economic </a:t>
            </a:r>
            <a:r>
              <a:rPr lang="en-US" b="1" dirty="0" smtClean="0"/>
              <a:t>zones; - </a:t>
            </a:r>
            <a:r>
              <a:rPr lang="en-US" b="1" dirty="0"/>
              <a:t>Education and health </a:t>
            </a:r>
            <a:r>
              <a:rPr lang="en-US" b="1" dirty="0" smtClean="0"/>
              <a:t>care; - </a:t>
            </a:r>
            <a:r>
              <a:rPr lang="en-US" b="1" dirty="0"/>
              <a:t>MSMEs, Start-up and renovation </a:t>
            </a:r>
          </a:p>
          <a:p>
            <a:pPr marL="0" indent="0">
              <a:buNone/>
            </a:pPr>
            <a:endParaRPr lang="en-US" b="1" dirty="0"/>
          </a:p>
          <a:p>
            <a:pPr>
              <a:buFontTx/>
              <a:buChar char="-"/>
            </a:pPr>
            <a:endParaRPr lang="en-US" b="1" dirty="0" smtClean="0"/>
          </a:p>
          <a:p>
            <a:pPr>
              <a:buFontTx/>
              <a:buChar char="-"/>
            </a:pPr>
            <a:endParaRPr lang="en-US" b="1" dirty="0"/>
          </a:p>
          <a:p>
            <a:pPr marL="0" indent="0">
              <a:buNone/>
            </a:pPr>
            <a:endParaRPr lang="en-US" b="1" dirty="0"/>
          </a:p>
        </p:txBody>
      </p:sp>
    </p:spTree>
    <p:extLst>
      <p:ext uri="{BB962C8B-B14F-4D97-AF65-F5344CB8AC3E}">
        <p14:creationId xmlns:p14="http://schemas.microsoft.com/office/powerpoint/2010/main" val="1303319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4473" y="852733"/>
            <a:ext cx="8761413" cy="706964"/>
          </a:xfrm>
        </p:spPr>
        <p:txBody>
          <a:bodyPr/>
          <a:lstStyle/>
          <a:p>
            <a:pPr algn="ctr"/>
            <a:r>
              <a:rPr lang="en-US" dirty="0" smtClean="0"/>
              <a:t>Vietnam Business Summit</a:t>
            </a:r>
            <a:br>
              <a:rPr lang="en-US" dirty="0" smtClean="0"/>
            </a:br>
            <a:r>
              <a:rPr lang="en-US" dirty="0" smtClean="0"/>
              <a:t>Why Vietnam and why now?</a:t>
            </a:r>
            <a:endParaRPr lang="en-US" dirty="0"/>
          </a:p>
        </p:txBody>
      </p:sp>
      <p:pic>
        <p:nvPicPr>
          <p:cNvPr id="4" name="Content Placeholder 3"/>
          <p:cNvPicPr>
            <a:picLocks noGrp="1" noChangeAspect="1"/>
          </p:cNvPicPr>
          <p:nvPr>
            <p:ph idx="1"/>
          </p:nvPr>
        </p:nvPicPr>
        <p:blipFill>
          <a:blip r:embed="rId3"/>
          <a:srcRect t="11884" b="11884"/>
          <a:stretch>
            <a:fillRect/>
          </a:stretch>
        </p:blipFill>
        <p:spPr>
          <a:xfrm>
            <a:off x="544331" y="2008723"/>
            <a:ext cx="11249501" cy="4582213"/>
          </a:xfrm>
        </p:spPr>
      </p:pic>
    </p:spTree>
    <p:extLst>
      <p:ext uri="{BB962C8B-B14F-4D97-AF65-F5344CB8AC3E}">
        <p14:creationId xmlns:p14="http://schemas.microsoft.com/office/powerpoint/2010/main" val="36842918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8233</TotalTime>
  <Words>1477</Words>
  <Application>Microsoft Office PowerPoint</Application>
  <PresentationFormat>Widescreen</PresentationFormat>
  <Paragraphs>173</Paragraphs>
  <Slides>14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ＭＳ Ｐゴシック</vt:lpstr>
      <vt:lpstr>Arial</vt:lpstr>
      <vt:lpstr>Calibri</vt:lpstr>
      <vt:lpstr>Century Gothic</vt:lpstr>
      <vt:lpstr>Gadugi</vt:lpstr>
      <vt:lpstr>Wingdings 3</vt:lpstr>
      <vt:lpstr>Ion Boardroom</vt:lpstr>
      <vt:lpstr>Custom Design</vt:lpstr>
      <vt:lpstr>PowerPoint Presentation</vt:lpstr>
      <vt:lpstr>APEC 2017 Business Sector Priorities</vt:lpstr>
      <vt:lpstr>APEC 2017 Business Sector Priorities</vt:lpstr>
      <vt:lpstr>APEC 2017 Business Sector Priorities continued</vt:lpstr>
      <vt:lpstr>APEC 2017 Business Sector Priorities continued</vt:lpstr>
      <vt:lpstr>CEO Summit Theme and Key Topics</vt:lpstr>
      <vt:lpstr>APEC PROSPERITY Six golden letters</vt:lpstr>
      <vt:lpstr>Vietnam Business Summit</vt:lpstr>
      <vt:lpstr>Vietnam Business Summit Why Vietnam and why now?</vt:lpstr>
      <vt:lpstr>Participants</vt:lpstr>
      <vt:lpstr>Location</vt:lpstr>
      <vt:lpstr>Venue</vt:lpstr>
      <vt:lpstr>Dates</vt:lpstr>
      <vt:lpstr>For more information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Parle</dc:creator>
  <cp:lastModifiedBy>Mig Moreno</cp:lastModifiedBy>
  <cp:revision>76</cp:revision>
  <cp:lastPrinted>2017-01-05T21:18:07Z</cp:lastPrinted>
  <dcterms:created xsi:type="dcterms:W3CDTF">2016-11-02T04:29:17Z</dcterms:created>
  <dcterms:modified xsi:type="dcterms:W3CDTF">2017-09-27T02:59:36Z</dcterms:modified>
</cp:coreProperties>
</file>