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charts/chart11.xml" ContentType="application/vnd.openxmlformats-officedocument.drawingml.chart+xml"/>
  <Override PartName="/ppt/drawings/drawing2.xml" ContentType="application/vnd.openxmlformats-officedocument.drawingml.chartshapes+xml"/>
  <Override PartName="/ppt/charts/chart12.xml" ContentType="application/vnd.openxmlformats-officedocument.drawingml.chart+xml"/>
  <Override PartName="/ppt/drawings/drawing3.xml" ContentType="application/vnd.openxmlformats-officedocument.drawingml.chartshapes+xml"/>
  <Override PartName="/ppt/charts/chart13.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330" r:id="rId3"/>
    <p:sldId id="364" r:id="rId4"/>
    <p:sldId id="362" r:id="rId5"/>
    <p:sldId id="363" r:id="rId6"/>
    <p:sldId id="318" r:id="rId7"/>
    <p:sldId id="346" r:id="rId8"/>
    <p:sldId id="317" r:id="rId9"/>
    <p:sldId id="280" r:id="rId10"/>
    <p:sldId id="345" r:id="rId11"/>
    <p:sldId id="281" r:id="rId12"/>
    <p:sldId id="347" r:id="rId13"/>
    <p:sldId id="300" r:id="rId14"/>
    <p:sldId id="284" r:id="rId15"/>
    <p:sldId id="308" r:id="rId16"/>
    <p:sldId id="353" r:id="rId17"/>
    <p:sldId id="357" r:id="rId18"/>
    <p:sldId id="358" r:id="rId19"/>
    <p:sldId id="360" r:id="rId20"/>
    <p:sldId id="287"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A5A5"/>
    <a:srgbClr val="FAD56E"/>
    <a:srgbClr val="B4D579"/>
    <a:srgbClr val="CFD975"/>
    <a:srgbClr val="B3C7D7"/>
    <a:srgbClr val="D4AE42"/>
    <a:srgbClr val="6699FF"/>
    <a:srgbClr val="E49238"/>
    <a:srgbClr val="FDF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5" autoAdjust="0"/>
    <p:restoredTop sz="96364" autoAdjust="0"/>
  </p:normalViewPr>
  <p:slideViewPr>
    <p:cSldViewPr>
      <p:cViewPr varScale="1">
        <p:scale>
          <a:sx n="52" d="100"/>
          <a:sy n="52" d="100"/>
        </p:scale>
        <p:origin x="42" y="23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53" d="100"/>
          <a:sy n="53" d="100"/>
        </p:scale>
        <p:origin x="-2610"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F:\user%20frofile\shreya.sharma\Documents\Indian%20Economy%20Presentations\2016\Share%20of%20GNI%20in%20World%20GNI%20Chart.xls"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F:\user%20frofile\shreya.sharma\Desktop\Factsheets\State%20of%20the%20economy\Charts\August%202017\Trade%20data.xlsx" TargetMode="External"/><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F:\user%20frofile\shreya.sharma\Documents\Indian%20Economy%20Presentations\Charts\May%202016\Foreign%20investments.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F:\user%20frofile\shreya.sharma\Documents\Indian%20Economy%20Presentations\Charts\Forex%20reserves-%20Ind%20eco%20ppt-%20April%202017.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F:\user%20frofile\shreya.sharma\Desktop\Fiscal%20Defici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user%20frofile\shreya.sharma\Documents\Documents%20for%20Sakshi\Presenatation%20for%20SG\Composition%20of%20GDP%20(Value%20Add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user%20frofile\shreya.sharma\Documents\Documents%20for%20Sakshi\Presenatation%20for%20SG\Composition%20of%20GDP%20(Value%20Added).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user%20frofile\shreya.sharma\Documents\Documents%20for%20Sakshi\Presenatation%20for%20SG\Composition%20of%20GDP%20(Value%20Added).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user%20frofile\shreya.sharma\Documents\Documents%20for%20Sakshi\Presenatation%20for%20SG\Composition%20of%20GDP%20(Value%20Added).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user%20frofile\shreya.sharma\Documents\Documents%20for%20Sakshi\Presenatation%20for%20SG\Composition%20of%20GDP%20(Value%20Added).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F:\user%20frofile\shreya.sharma\Documents\Documents%20for%20Anshuman\DATA\GDP\GDP%20New%20Data.xlsx" TargetMode="External"/><Relationship Id="rId2" Type="http://schemas.microsoft.com/office/2011/relationships/chartColorStyle" Target="colors2.xml"/><Relationship Id="rId1" Type="http://schemas.microsoft.com/office/2011/relationships/chartStyle" Target="style2.xml"/></Relationships>
</file>

<file path=ppt/charts/_rels/chart8.xml.rels><?xml version="1.0" encoding="UTF-8" standalone="yes"?>
<Relationships xmlns="http://schemas.openxmlformats.org/package/2006/relationships"><Relationship Id="rId3" Type="http://schemas.openxmlformats.org/officeDocument/2006/relationships/oleObject" Target="file:///F:\user%20frofile\shreya.sharma\Desktop\Factsheets\State%20of%20the%20economy\Tables\August%202017\IIP.xlsx" TargetMode="External"/><Relationship Id="rId2" Type="http://schemas.microsoft.com/office/2011/relationships/chartColorStyle" Target="colors3.xml"/><Relationship Id="rId1" Type="http://schemas.microsoft.com/office/2011/relationships/chartStyle" Target="style3.xml"/></Relationships>
</file>

<file path=ppt/charts/_rels/chart9.xml.rels><?xml version="1.0" encoding="UTF-8" standalone="yes"?>
<Relationships xmlns="http://schemas.openxmlformats.org/package/2006/relationships"><Relationship Id="rId3" Type="http://schemas.openxmlformats.org/officeDocument/2006/relationships/oleObject" Target="file:///F:\user%20frofile\shreya.sharma\Desktop\Factsheets\State%20of%20the%20economy\Tables\August%202017\Inflation.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9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8915785526809145"/>
          <c:y val="5.9734435363440565E-2"/>
          <c:w val="0.69381677290338706"/>
          <c:h val="0.78667789128239485"/>
        </c:manualLayout>
      </c:layout>
      <c:pie3DChart>
        <c:varyColors val="1"/>
        <c:ser>
          <c:idx val="0"/>
          <c:order val="0"/>
          <c:tx>
            <c:strRef>
              <c:f>'Share of GNI in World GNI'!$D$3</c:f>
              <c:strCache>
                <c:ptCount val="1"/>
                <c:pt idx="0">
                  <c:v>Share</c:v>
                </c:pt>
              </c:strCache>
            </c:strRef>
          </c:tx>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0-52CD-4EB5-8933-8DF1C54C6D5C}"/>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2CD-4EB5-8933-8DF1C54C6D5C}"/>
              </c:ext>
            </c:extLst>
          </c:dPt>
          <c:dPt>
            <c:idx val="2"/>
            <c:bubble3D val="0"/>
            <c:explosion val="4"/>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2-52CD-4EB5-8933-8DF1C54C6D5C}"/>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2CD-4EB5-8933-8DF1C54C6D5C}"/>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4-52CD-4EB5-8933-8DF1C54C6D5C}"/>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2CD-4EB5-8933-8DF1C54C6D5C}"/>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6-52CD-4EB5-8933-8DF1C54C6D5C}"/>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2CD-4EB5-8933-8DF1C54C6D5C}"/>
              </c:ext>
            </c:extLst>
          </c:dPt>
          <c:dPt>
            <c:idx val="8"/>
            <c:bubble3D val="0"/>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8-52CD-4EB5-8933-8DF1C54C6D5C}"/>
              </c:ext>
            </c:extLst>
          </c:dPt>
          <c:dPt>
            <c:idx val="9"/>
            <c:bubble3D val="0"/>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2CD-4EB5-8933-8DF1C54C6D5C}"/>
              </c:ext>
            </c:extLst>
          </c:dPt>
          <c:dPt>
            <c:idx val="10"/>
            <c:bubble3D val="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A-52CD-4EB5-8933-8DF1C54C6D5C}"/>
              </c:ext>
            </c:extLst>
          </c:dPt>
          <c:dLbls>
            <c:dLbl>
              <c:idx val="0"/>
              <c:layout>
                <c:manualLayout>
                  <c:x val="2.6533047005487781E-2"/>
                  <c:y val="6.5914989792942552E-2"/>
                </c:manualLayout>
              </c:layout>
              <c:tx>
                <c:rich>
                  <a:bodyPr/>
                  <a:lstStyle/>
                  <a:p>
                    <a:r>
                      <a:rPr lang="en-US" sz="1450" b="1">
                        <a:latin typeface="Candara" panose="020E0502030303020204" pitchFamily="34" charset="0"/>
                      </a:rPr>
                      <a:t>China, </a:t>
                    </a:r>
                  </a:p>
                  <a:p>
                    <a:fld id="{6137978D-16EC-4928-A8A6-1F878677BBDB}" type="VALUE">
                      <a:rPr lang="en-US" sz="1450" b="1">
                        <a:latin typeface="Candara" panose="020E0502030303020204" pitchFamily="34" charset="0"/>
                      </a:rPr>
                      <a:pPr/>
                      <a:t>[VALUE]</a:t>
                    </a:fld>
                    <a:endParaRPr lang="en-US"/>
                  </a:p>
                </c:rich>
              </c:tx>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2CD-4EB5-8933-8DF1C54C6D5C}"/>
                </c:ext>
                <c:ext xmlns:c15="http://schemas.microsoft.com/office/drawing/2012/chart" uri="{CE6537A1-D6FC-4f65-9D91-7224C49458BB}">
                  <c15:dlblFieldTable/>
                  <c15:showDataLabelsRange val="0"/>
                </c:ext>
              </c:extLst>
            </c:dLbl>
            <c:dLbl>
              <c:idx val="1"/>
              <c:layout>
                <c:manualLayout>
                  <c:x val="-2.7117672790901139E-2"/>
                  <c:y val="5.4904491105278508E-2"/>
                </c:manualLayout>
              </c:layout>
              <c:tx>
                <c:rich>
                  <a:bodyPr/>
                  <a:lstStyle/>
                  <a:p>
                    <a:r>
                      <a:rPr lang="en-US" sz="1450" b="1">
                        <a:latin typeface="Candara" panose="020E0502030303020204" pitchFamily="34" charset="0"/>
                      </a:rPr>
                      <a:t>United States, </a:t>
                    </a:r>
                    <a:br>
                      <a:rPr lang="en-US" sz="1450" b="1">
                        <a:latin typeface="Candara" panose="020E0502030303020204" pitchFamily="34" charset="0"/>
                      </a:rPr>
                    </a:br>
                    <a:r>
                      <a:rPr lang="en-US" sz="1450" b="1">
                        <a:latin typeface="Candara" panose="020E0502030303020204" pitchFamily="34" charset="0"/>
                      </a:rPr>
                      <a:t>15.7</a:t>
                    </a:r>
                  </a:p>
                </c:rich>
              </c:tx>
              <c:dLblPos val="bestFit"/>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1-52CD-4EB5-8933-8DF1C54C6D5C}"/>
                </c:ext>
                <c:ext xmlns:c15="http://schemas.microsoft.com/office/drawing/2012/chart" uri="{CE6537A1-D6FC-4f65-9D91-7224C49458BB}"/>
              </c:extLst>
            </c:dLbl>
            <c:dLbl>
              <c:idx val="2"/>
              <c:layout>
                <c:manualLayout>
                  <c:x val="5.2704661917260323E-3"/>
                  <c:y val="9.5463167683005168E-2"/>
                </c:manualLayout>
              </c:layout>
              <c:tx>
                <c:rich>
                  <a:bodyPr rot="0" spcFirstLastPara="1" vertOverflow="ellipsis" vert="horz" wrap="square" lIns="38100" tIns="19050" rIns="38100" bIns="19050" anchor="ctr" anchorCtr="1">
                    <a:noAutofit/>
                  </a:bodyPr>
                  <a:lstStyle/>
                  <a:p>
                    <a:pPr>
                      <a:defRPr sz="1450" b="1" i="0" u="none" strike="noStrike" kern="1200" baseline="0">
                        <a:solidFill>
                          <a:schemeClr val="tx1">
                            <a:lumMod val="75000"/>
                            <a:lumOff val="25000"/>
                          </a:schemeClr>
                        </a:solidFill>
                        <a:latin typeface="Candara" panose="020E0502030303020204" pitchFamily="34" charset="0"/>
                        <a:ea typeface="+mn-ea"/>
                        <a:cs typeface="+mn-cs"/>
                      </a:defRPr>
                    </a:pPr>
                    <a:r>
                      <a:rPr lang="en-US" sz="1450" b="1" dirty="0">
                        <a:latin typeface="Candara" panose="020E0502030303020204" pitchFamily="34" charset="0"/>
                      </a:rPr>
                      <a:t>India, </a:t>
                    </a:r>
                    <a:br>
                      <a:rPr lang="en-US" sz="1450" b="1" dirty="0">
                        <a:latin typeface="Candara" panose="020E0502030303020204" pitchFamily="34" charset="0"/>
                      </a:rPr>
                    </a:br>
                    <a:r>
                      <a:rPr lang="en-US" sz="1450" b="1" dirty="0">
                        <a:latin typeface="Candara" panose="020E0502030303020204" pitchFamily="34" charset="0"/>
                      </a:rPr>
                      <a:t>7.2</a:t>
                    </a:r>
                  </a:p>
                  <a:p>
                    <a:pPr>
                      <a:defRPr sz="1450" b="1">
                        <a:latin typeface="Candara" panose="020E0502030303020204" pitchFamily="34" charset="0"/>
                      </a:defRPr>
                    </a:pPr>
                    <a:r>
                      <a:rPr lang="en-US" sz="1450" b="1" dirty="0">
                        <a:latin typeface="Candara" panose="020E0502030303020204" pitchFamily="34" charset="0"/>
                      </a:rPr>
                      <a:t>USD 8.6 trillion</a:t>
                    </a:r>
                  </a:p>
                  <a:p>
                    <a:pPr>
                      <a:defRPr sz="1450" b="1">
                        <a:latin typeface="Candara" panose="020E0502030303020204" pitchFamily="34" charset="0"/>
                      </a:defRPr>
                    </a:pPr>
                    <a:endParaRPr lang="en-US" sz="1450" b="1" dirty="0">
                      <a:latin typeface="Candara" panose="020E0502030303020204" pitchFamily="34" charset="0"/>
                    </a:endParaRPr>
                  </a:p>
                </c:rich>
              </c:tx>
              <c:spPr>
                <a:solidFill>
                  <a:schemeClr val="accent4"/>
                </a:solidFill>
                <a:ln>
                  <a:noFill/>
                </a:ln>
                <a:effectLst/>
              </c:spPr>
              <c:txPr>
                <a:bodyPr rot="0" spcFirstLastPara="1" vertOverflow="ellipsis" vert="horz" wrap="square" lIns="38100" tIns="19050" rIns="38100" bIns="19050" anchor="ctr" anchorCtr="1">
                  <a:noAutofit/>
                </a:bodyPr>
                <a:lstStyle/>
                <a:p>
                  <a:pPr>
                    <a:defRPr sz="1450" b="1" i="0" u="none" strike="noStrike" kern="1200" baseline="0">
                      <a:solidFill>
                        <a:schemeClr val="tx1">
                          <a:lumMod val="75000"/>
                          <a:lumOff val="25000"/>
                        </a:schemeClr>
                      </a:solidFill>
                      <a:latin typeface="Candara" panose="020E0502030303020204" pitchFamily="34" charset="0"/>
                      <a:ea typeface="+mn-ea"/>
                      <a:cs typeface="+mn-cs"/>
                    </a:defRPr>
                  </a:pPr>
                  <a:endParaRPr lang="en-US"/>
                </a:p>
              </c:txPr>
              <c:dLblPos val="bestFit"/>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2-52CD-4EB5-8933-8DF1C54C6D5C}"/>
                </c:ext>
                <c:ext xmlns:c15="http://schemas.microsoft.com/office/drawing/2012/chart" uri="{CE6537A1-D6FC-4f65-9D91-7224C49458BB}">
                  <c15:layout>
                    <c:manualLayout>
                      <c:w val="0.16251581052368455"/>
                      <c:h val="0.18554404011927661"/>
                    </c:manualLayout>
                  </c15:layout>
                </c:ext>
              </c:extLst>
            </c:dLbl>
            <c:dLbl>
              <c:idx val="3"/>
              <c:layout>
                <c:manualLayout>
                  <c:x val="-2.753969127984876E-2"/>
                  <c:y val="6.5083843686205886E-2"/>
                </c:manualLayout>
              </c:layout>
              <c:tx>
                <c:rich>
                  <a:bodyPr/>
                  <a:lstStyle/>
                  <a:p>
                    <a:r>
                      <a:rPr lang="en-US" sz="1450" b="1">
                        <a:latin typeface="Candara" panose="020E0502030303020204" pitchFamily="34" charset="0"/>
                      </a:rPr>
                      <a:t>Japan, </a:t>
                    </a:r>
                    <a:br>
                      <a:rPr lang="en-US" sz="1450" b="1">
                        <a:latin typeface="Candara" panose="020E0502030303020204" pitchFamily="34" charset="0"/>
                      </a:rPr>
                    </a:br>
                    <a:r>
                      <a:rPr lang="en-US" sz="1450" b="1">
                        <a:latin typeface="Candara" panose="020E0502030303020204" pitchFamily="34" charset="0"/>
                      </a:rPr>
                      <a:t>4.5</a:t>
                    </a:r>
                  </a:p>
                </c:rich>
              </c:tx>
              <c:dLblPos val="bestFit"/>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3-52CD-4EB5-8933-8DF1C54C6D5C}"/>
                </c:ext>
                <c:ext xmlns:c15="http://schemas.microsoft.com/office/drawing/2012/chart" uri="{CE6537A1-D6FC-4f65-9D91-7224C49458BB}"/>
              </c:extLst>
            </c:dLbl>
            <c:dLbl>
              <c:idx val="4"/>
              <c:tx>
                <c:rich>
                  <a:bodyPr/>
                  <a:lstStyle/>
                  <a:p>
                    <a:r>
                      <a:rPr lang="en-US" sz="1450" b="1">
                        <a:latin typeface="Candara" panose="020E0502030303020204" pitchFamily="34" charset="0"/>
                      </a:rPr>
                      <a:t>Russia, </a:t>
                    </a:r>
                    <a:br>
                      <a:rPr lang="en-US" sz="1450" b="1">
                        <a:latin typeface="Candara" panose="020E0502030303020204" pitchFamily="34" charset="0"/>
                      </a:rPr>
                    </a:br>
                    <a:r>
                      <a:rPr lang="en-US" sz="1450" b="1">
                        <a:latin typeface="Candara" panose="020E0502030303020204" pitchFamily="34" charset="0"/>
                      </a:rPr>
                      <a:t>2.8</a:t>
                    </a:r>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4-52CD-4EB5-8933-8DF1C54C6D5C}"/>
                </c:ext>
                <c:ext xmlns:c15="http://schemas.microsoft.com/office/drawing/2012/chart" uri="{CE6537A1-D6FC-4f65-9D91-7224C49458BB}"/>
              </c:extLst>
            </c:dLbl>
            <c:dLbl>
              <c:idx val="5"/>
              <c:tx>
                <c:rich>
                  <a:bodyPr/>
                  <a:lstStyle/>
                  <a:p>
                    <a:r>
                      <a:rPr lang="en-US" sz="1450" b="1">
                        <a:latin typeface="Candara" panose="020E0502030303020204" pitchFamily="34" charset="0"/>
                      </a:rPr>
                      <a:t>Brazil,
2.6</a:t>
                    </a:r>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5-52CD-4EB5-8933-8DF1C54C6D5C}"/>
                </c:ext>
                <c:ext xmlns:c15="http://schemas.microsoft.com/office/drawing/2012/chart" uri="{CE6537A1-D6FC-4f65-9D91-7224C49458BB}"/>
              </c:extLst>
            </c:dLbl>
            <c:dLbl>
              <c:idx val="6"/>
              <c:tx>
                <c:rich>
                  <a:bodyPr/>
                  <a:lstStyle/>
                  <a:p>
                    <a:r>
                      <a:rPr lang="en-US" sz="1450" b="1">
                        <a:latin typeface="Candara" panose="020E0502030303020204" pitchFamily="34" charset="0"/>
                      </a:rPr>
                      <a:t>Indonesia, </a:t>
                    </a:r>
                    <a:br>
                      <a:rPr lang="en-US" sz="1450" b="1">
                        <a:latin typeface="Candara" panose="020E0502030303020204" pitchFamily="34" charset="0"/>
                      </a:rPr>
                    </a:br>
                    <a:r>
                      <a:rPr lang="en-US" sz="1450" b="1">
                        <a:latin typeface="Candara" panose="020E0502030303020204" pitchFamily="34" charset="0"/>
                      </a:rPr>
                      <a:t>2.4</a:t>
                    </a:r>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6-52CD-4EB5-8933-8DF1C54C6D5C}"/>
                </c:ext>
                <c:ext xmlns:c15="http://schemas.microsoft.com/office/drawing/2012/chart" uri="{CE6537A1-D6FC-4f65-9D91-7224C49458BB}"/>
              </c:extLst>
            </c:dLbl>
            <c:dLbl>
              <c:idx val="7"/>
              <c:tx>
                <c:rich>
                  <a:bodyPr/>
                  <a:lstStyle/>
                  <a:p>
                    <a:r>
                      <a:rPr lang="en-US" sz="1450" b="1">
                        <a:latin typeface="Candara" panose="020E0502030303020204" pitchFamily="34" charset="0"/>
                      </a:rPr>
                      <a:t>South Korea, </a:t>
                    </a:r>
                    <a:br>
                      <a:rPr lang="en-US" sz="1450" b="1">
                        <a:latin typeface="Candara" panose="020E0502030303020204" pitchFamily="34" charset="0"/>
                      </a:rPr>
                    </a:br>
                    <a:r>
                      <a:rPr lang="en-US" sz="1450" b="1">
                        <a:latin typeface="Candara" panose="020E0502030303020204" pitchFamily="34" charset="0"/>
                      </a:rPr>
                      <a:t>1.5</a:t>
                    </a:r>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7-52CD-4EB5-8933-8DF1C54C6D5C}"/>
                </c:ext>
                <c:ext xmlns:c15="http://schemas.microsoft.com/office/drawing/2012/chart" uri="{CE6537A1-D6FC-4f65-9D91-7224C49458BB}"/>
              </c:extLst>
            </c:dLbl>
            <c:dLbl>
              <c:idx val="8"/>
              <c:tx>
                <c:rich>
                  <a:bodyPr/>
                  <a:lstStyle/>
                  <a:p>
                    <a:r>
                      <a:rPr lang="en-US" sz="1450" b="1">
                        <a:latin typeface="Candara" panose="020E0502030303020204" pitchFamily="34" charset="0"/>
                      </a:rPr>
                      <a:t>Thailand, </a:t>
                    </a:r>
                    <a:br>
                      <a:rPr lang="en-US" sz="1450" b="1">
                        <a:latin typeface="Candara" panose="020E0502030303020204" pitchFamily="34" charset="0"/>
                      </a:rPr>
                    </a:br>
                    <a:r>
                      <a:rPr lang="en-US" sz="1450" b="1">
                        <a:latin typeface="Candara" panose="020E0502030303020204" pitchFamily="34" charset="0"/>
                      </a:rPr>
                      <a:t>0.9</a:t>
                    </a:r>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8-52CD-4EB5-8933-8DF1C54C6D5C}"/>
                </c:ext>
                <c:ext xmlns:c15="http://schemas.microsoft.com/office/drawing/2012/chart" uri="{CE6537A1-D6FC-4f65-9D91-7224C49458BB}"/>
              </c:extLst>
            </c:dLbl>
            <c:dLbl>
              <c:idx val="9"/>
              <c:tx>
                <c:rich>
                  <a:bodyPr/>
                  <a:lstStyle/>
                  <a:p>
                    <a:r>
                      <a:rPr lang="en-US" sz="1450" b="1">
                        <a:latin typeface="Candara" panose="020E0502030303020204" pitchFamily="34" charset="0"/>
                      </a:rPr>
                      <a:t>South Africa, </a:t>
                    </a:r>
                    <a:br>
                      <a:rPr lang="en-US" sz="1450" b="1">
                        <a:latin typeface="Candara" panose="020E0502030303020204" pitchFamily="34" charset="0"/>
                      </a:rPr>
                    </a:br>
                    <a:r>
                      <a:rPr lang="en-US" sz="1450" b="1">
                        <a:latin typeface="Candara" panose="020E0502030303020204" pitchFamily="34" charset="0"/>
                      </a:rPr>
                      <a:t>0.6</a:t>
                    </a:r>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9-52CD-4EB5-8933-8DF1C54C6D5C}"/>
                </c:ext>
                <c:ext xmlns:c15="http://schemas.microsoft.com/office/drawing/2012/chart" uri="{CE6537A1-D6FC-4f65-9D91-7224C49458BB}"/>
              </c:extLst>
            </c:dLbl>
            <c:dLbl>
              <c:idx val="10"/>
              <c:layout>
                <c:manualLayout>
                  <c:x val="0.12300593675790526"/>
                  <c:y val="3.1207556723490886E-2"/>
                </c:manualLayout>
              </c:layout>
              <c:tx>
                <c:rich>
                  <a:bodyPr/>
                  <a:lstStyle/>
                  <a:p>
                    <a:r>
                      <a:rPr lang="en-US"/>
                      <a:t>Others,</a:t>
                    </a:r>
                  </a:p>
                  <a:p>
                    <a:fld id="{7CB0DA7A-82A1-4077-81B4-51DBF75F91E3}" type="VALUE">
                      <a:rPr lang="en-US"/>
                      <a:pPr/>
                      <a:t>[VALUE]</a:t>
                    </a:fld>
                    <a:endParaRPr 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52CD-4EB5-8933-8DF1C54C6D5C}"/>
                </c:ex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450" b="1" i="0" u="none" strike="noStrike" kern="1200" baseline="0">
                    <a:solidFill>
                      <a:schemeClr val="tx1">
                        <a:lumMod val="75000"/>
                        <a:lumOff val="25000"/>
                      </a:schemeClr>
                    </a:solidFill>
                    <a:latin typeface="Candara" panose="020E0502030303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'Share of GNI in World GNI'!$C$4:$C$14</c:f>
              <c:strCache>
                <c:ptCount val="11"/>
                <c:pt idx="0">
                  <c:v>China</c:v>
                </c:pt>
                <c:pt idx="1">
                  <c:v>United States</c:v>
                </c:pt>
                <c:pt idx="2">
                  <c:v>India</c:v>
                </c:pt>
                <c:pt idx="3">
                  <c:v>Japan</c:v>
                </c:pt>
                <c:pt idx="4">
                  <c:v>Russian Federation</c:v>
                </c:pt>
                <c:pt idx="5">
                  <c:v>Brazil</c:v>
                </c:pt>
                <c:pt idx="6">
                  <c:v>Indonesia</c:v>
                </c:pt>
                <c:pt idx="7">
                  <c:v>Korea, Rep.</c:v>
                </c:pt>
                <c:pt idx="8">
                  <c:v>Thailand</c:v>
                </c:pt>
                <c:pt idx="9">
                  <c:v>South Africa</c:v>
                </c:pt>
                <c:pt idx="10">
                  <c:v>Others</c:v>
                </c:pt>
              </c:strCache>
            </c:strRef>
          </c:cat>
          <c:val>
            <c:numRef>
              <c:f>'Share of GNI in World GNI'!$D$4:$D$14</c:f>
              <c:numCache>
                <c:formatCode>0.0</c:formatCode>
                <c:ptCount val="11"/>
                <c:pt idx="0">
                  <c:v>17.837469369224245</c:v>
                </c:pt>
                <c:pt idx="1">
                  <c:v>15.653191805010932</c:v>
                </c:pt>
                <c:pt idx="2">
                  <c:v>7.1748966107028176</c:v>
                </c:pt>
                <c:pt idx="3">
                  <c:v>4.5447962117484426</c:v>
                </c:pt>
                <c:pt idx="4">
                  <c:v>2.759787884203877</c:v>
                </c:pt>
                <c:pt idx="5">
                  <c:v>2.567558363766175</c:v>
                </c:pt>
                <c:pt idx="6">
                  <c:v>2.4456327589040727</c:v>
                </c:pt>
                <c:pt idx="7">
                  <c:v>1.531045233094346</c:v>
                </c:pt>
                <c:pt idx="8">
                  <c:v>0.92403243604803154</c:v>
                </c:pt>
                <c:pt idx="9">
                  <c:v>0.60015760529383522</c:v>
                </c:pt>
                <c:pt idx="10">
                  <c:v>43.961431722003226</c:v>
                </c:pt>
              </c:numCache>
            </c:numRef>
          </c:val>
          <c:extLst xmlns:c16r2="http://schemas.microsoft.com/office/drawing/2015/06/chart">
            <c:ext xmlns:c16="http://schemas.microsoft.com/office/drawing/2014/chart" uri="{C3380CC4-5D6E-409C-BE32-E72D297353CC}">
              <c16:uniqueId val="{0000000B-52CD-4EB5-8933-8DF1C54C6D5C}"/>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673565938252043E-2"/>
          <c:y val="4.429513242982893E-2"/>
          <c:w val="0.86388653054532016"/>
          <c:h val="0.66907852576044347"/>
        </c:manualLayout>
      </c:layout>
      <c:barChart>
        <c:barDir val="col"/>
        <c:grouping val="clustered"/>
        <c:varyColors val="0"/>
        <c:ser>
          <c:idx val="0"/>
          <c:order val="0"/>
          <c:tx>
            <c:strRef>
              <c:f>Abs!$B$75</c:f>
              <c:strCache>
                <c:ptCount val="1"/>
                <c:pt idx="0">
                  <c:v>Trade Balance (RHS)</c:v>
                </c:pt>
              </c:strCache>
            </c:strRef>
          </c:tx>
          <c:spPr>
            <a:solidFill>
              <a:schemeClr val="accent5"/>
            </a:solidFill>
            <a:ln>
              <a:noFill/>
            </a:ln>
            <a:effectLst/>
          </c:spPr>
          <c:invertIfNegative val="0"/>
          <c:cat>
            <c:numRef>
              <c:f>Abs!$A$76:$A$88</c:f>
              <c:numCache>
                <c:formatCode>mmm\-yy</c:formatCode>
                <c:ptCount val="1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numCache>
            </c:numRef>
          </c:cat>
          <c:val>
            <c:numRef>
              <c:f>Abs!$B$76:$B$88</c:f>
              <c:numCache>
                <c:formatCode>0.0</c:formatCode>
                <c:ptCount val="13"/>
                <c:pt idx="0">
                  <c:v>-7.6508000000000003</c:v>
                </c:pt>
                <c:pt idx="1">
                  <c:v>-7.7138</c:v>
                </c:pt>
                <c:pt idx="2">
                  <c:v>-9.0172999999999988</c:v>
                </c:pt>
                <c:pt idx="3">
                  <c:v>-11.138399999999999</c:v>
                </c:pt>
                <c:pt idx="4">
                  <c:v>-13.387</c:v>
                </c:pt>
                <c:pt idx="5">
                  <c:v>-10.5442</c:v>
                </c:pt>
                <c:pt idx="6">
                  <c:v>-9.9501000000000008</c:v>
                </c:pt>
                <c:pt idx="7">
                  <c:v>-8.6612000000000009</c:v>
                </c:pt>
                <c:pt idx="8">
                  <c:v>-10.5174</c:v>
                </c:pt>
                <c:pt idx="9">
                  <c:v>-13.477799999999998</c:v>
                </c:pt>
                <c:pt idx="10">
                  <c:v>-14.085000000000001</c:v>
                </c:pt>
                <c:pt idx="11">
                  <c:v>-12.963700000000001</c:v>
                </c:pt>
                <c:pt idx="12">
                  <c:v>-11.5335</c:v>
                </c:pt>
              </c:numCache>
            </c:numRef>
          </c:val>
          <c:extLst xmlns:c16r2="http://schemas.microsoft.com/office/drawing/2015/06/chart">
            <c:ext xmlns:c16="http://schemas.microsoft.com/office/drawing/2014/chart" uri="{C3380CC4-5D6E-409C-BE32-E72D297353CC}">
              <c16:uniqueId val="{00000000-9629-43C5-A571-D1BEFDD68BE2}"/>
            </c:ext>
          </c:extLst>
        </c:ser>
        <c:dLbls>
          <c:showLegendKey val="0"/>
          <c:showVal val="0"/>
          <c:showCatName val="0"/>
          <c:showSerName val="0"/>
          <c:showPercent val="0"/>
          <c:showBubbleSize val="0"/>
        </c:dLbls>
        <c:gapWidth val="150"/>
        <c:axId val="412642032"/>
        <c:axId val="412641640"/>
      </c:barChart>
      <c:lineChart>
        <c:grouping val="standard"/>
        <c:varyColors val="0"/>
        <c:ser>
          <c:idx val="1"/>
          <c:order val="1"/>
          <c:tx>
            <c:strRef>
              <c:f>Abs!$C$75</c:f>
              <c:strCache>
                <c:ptCount val="1"/>
                <c:pt idx="0">
                  <c:v>Exports (LHS)</c:v>
                </c:pt>
              </c:strCache>
            </c:strRef>
          </c:tx>
          <c:spPr>
            <a:ln w="28575" cap="rnd">
              <a:solidFill>
                <a:schemeClr val="accent2"/>
              </a:solidFill>
              <a:round/>
            </a:ln>
            <a:effectLst/>
          </c:spPr>
          <c:marker>
            <c:symbol val="none"/>
          </c:marker>
          <c:cat>
            <c:numRef>
              <c:f>Abs!$A$76:$A$88</c:f>
              <c:numCache>
                <c:formatCode>mmm\-yy</c:formatCode>
                <c:ptCount val="1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numCache>
            </c:numRef>
          </c:cat>
          <c:val>
            <c:numRef>
              <c:f>Abs!$C$76:$C$88</c:f>
              <c:numCache>
                <c:formatCode>0.0</c:formatCode>
                <c:ptCount val="13"/>
                <c:pt idx="0">
                  <c:v>-6.86</c:v>
                </c:pt>
                <c:pt idx="1">
                  <c:v>0.06</c:v>
                </c:pt>
                <c:pt idx="2">
                  <c:v>4.33</c:v>
                </c:pt>
                <c:pt idx="3">
                  <c:v>8.84</c:v>
                </c:pt>
                <c:pt idx="4">
                  <c:v>2.56</c:v>
                </c:pt>
                <c:pt idx="5">
                  <c:v>6.43</c:v>
                </c:pt>
                <c:pt idx="6">
                  <c:v>5.17</c:v>
                </c:pt>
                <c:pt idx="7">
                  <c:v>22.68</c:v>
                </c:pt>
                <c:pt idx="8">
                  <c:v>27.12</c:v>
                </c:pt>
                <c:pt idx="9">
                  <c:v>17.920000000000002</c:v>
                </c:pt>
                <c:pt idx="10">
                  <c:v>7.2</c:v>
                </c:pt>
                <c:pt idx="11">
                  <c:v>4.07</c:v>
                </c:pt>
                <c:pt idx="12">
                  <c:v>3.96</c:v>
                </c:pt>
              </c:numCache>
            </c:numRef>
          </c:val>
          <c:smooth val="1"/>
          <c:extLst xmlns:c16r2="http://schemas.microsoft.com/office/drawing/2015/06/chart">
            <c:ext xmlns:c16="http://schemas.microsoft.com/office/drawing/2014/chart" uri="{C3380CC4-5D6E-409C-BE32-E72D297353CC}">
              <c16:uniqueId val="{00000001-9629-43C5-A571-D1BEFDD68BE2}"/>
            </c:ext>
          </c:extLst>
        </c:ser>
        <c:ser>
          <c:idx val="2"/>
          <c:order val="2"/>
          <c:tx>
            <c:strRef>
              <c:f>Abs!$D$75</c:f>
              <c:strCache>
                <c:ptCount val="1"/>
                <c:pt idx="0">
                  <c:v>Imports (LHS)</c:v>
                </c:pt>
              </c:strCache>
            </c:strRef>
          </c:tx>
          <c:spPr>
            <a:ln w="28575" cap="rnd">
              <a:solidFill>
                <a:schemeClr val="accent3"/>
              </a:solidFill>
              <a:round/>
            </a:ln>
            <a:effectLst/>
          </c:spPr>
          <c:marker>
            <c:symbol val="none"/>
          </c:marker>
          <c:cat>
            <c:numRef>
              <c:f>Abs!$A$76:$A$88</c:f>
              <c:numCache>
                <c:formatCode>mmm\-yy</c:formatCode>
                <c:ptCount val="1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numCache>
            </c:numRef>
          </c:cat>
          <c:val>
            <c:numRef>
              <c:f>Abs!$D$76:$D$88</c:f>
              <c:numCache>
                <c:formatCode>0.0</c:formatCode>
                <c:ptCount val="13"/>
                <c:pt idx="0">
                  <c:v>-19.350000000000001</c:v>
                </c:pt>
                <c:pt idx="1">
                  <c:v>-13.75</c:v>
                </c:pt>
                <c:pt idx="2">
                  <c:v>-0.63</c:v>
                </c:pt>
                <c:pt idx="3">
                  <c:v>10.73</c:v>
                </c:pt>
                <c:pt idx="4">
                  <c:v>11.88</c:v>
                </c:pt>
                <c:pt idx="5">
                  <c:v>1.45</c:v>
                </c:pt>
                <c:pt idx="6">
                  <c:v>11.7</c:v>
                </c:pt>
                <c:pt idx="7">
                  <c:v>24.86</c:v>
                </c:pt>
                <c:pt idx="8">
                  <c:v>45.15</c:v>
                </c:pt>
                <c:pt idx="9">
                  <c:v>47.69</c:v>
                </c:pt>
                <c:pt idx="10">
                  <c:v>34.659999999999997</c:v>
                </c:pt>
                <c:pt idx="11">
                  <c:v>18.190000000000001</c:v>
                </c:pt>
                <c:pt idx="12">
                  <c:v>16.16</c:v>
                </c:pt>
              </c:numCache>
            </c:numRef>
          </c:val>
          <c:smooth val="1"/>
          <c:extLst xmlns:c16r2="http://schemas.microsoft.com/office/drawing/2015/06/chart">
            <c:ext xmlns:c16="http://schemas.microsoft.com/office/drawing/2014/chart" uri="{C3380CC4-5D6E-409C-BE32-E72D297353CC}">
              <c16:uniqueId val="{00000002-9629-43C5-A571-D1BEFDD68BE2}"/>
            </c:ext>
          </c:extLst>
        </c:ser>
        <c:dLbls>
          <c:showLegendKey val="0"/>
          <c:showVal val="0"/>
          <c:showCatName val="0"/>
          <c:showSerName val="0"/>
          <c:showPercent val="0"/>
          <c:showBubbleSize val="0"/>
        </c:dLbls>
        <c:marker val="1"/>
        <c:smooth val="0"/>
        <c:axId val="412640856"/>
        <c:axId val="412641248"/>
      </c:lineChart>
      <c:dateAx>
        <c:axId val="412640856"/>
        <c:scaling>
          <c:orientation val="minMax"/>
        </c:scaling>
        <c:delete val="0"/>
        <c:axPos val="b"/>
        <c:numFmt formatCode="mmm\-yy" sourceLinked="1"/>
        <c:majorTickMark val="out"/>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12641248"/>
        <c:crosses val="autoZero"/>
        <c:auto val="1"/>
        <c:lblOffset val="100"/>
        <c:baseTimeUnit val="months"/>
      </c:dateAx>
      <c:valAx>
        <c:axId val="41264124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12640856"/>
        <c:crosses val="autoZero"/>
        <c:crossBetween val="between"/>
      </c:valAx>
      <c:valAx>
        <c:axId val="412641640"/>
        <c:scaling>
          <c:orientation val="minMax"/>
          <c:max val="60"/>
          <c:min val="-3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12642032"/>
        <c:crosses val="max"/>
        <c:crossBetween val="between"/>
      </c:valAx>
      <c:dateAx>
        <c:axId val="412642032"/>
        <c:scaling>
          <c:orientation val="minMax"/>
        </c:scaling>
        <c:delete val="1"/>
        <c:axPos val="b"/>
        <c:numFmt formatCode="mmm\-yy" sourceLinked="1"/>
        <c:majorTickMark val="out"/>
        <c:minorTickMark val="none"/>
        <c:tickLblPos val="nextTo"/>
        <c:crossAx val="412641640"/>
        <c:crosses val="autoZero"/>
        <c:auto val="1"/>
        <c:lblOffset val="100"/>
        <c:baseTimeUnit val="months"/>
      </c:dateAx>
      <c:spPr>
        <a:noFill/>
        <a:ln>
          <a:noFill/>
        </a:ln>
        <a:effectLst/>
      </c:spPr>
    </c:plotArea>
    <c:legend>
      <c:legendPos val="b"/>
      <c:layout>
        <c:manualLayout>
          <c:xMode val="edge"/>
          <c:yMode val="edge"/>
          <c:x val="0.13594725959010456"/>
          <c:y val="0.91879739435217178"/>
          <c:w val="0.79028149606299214"/>
          <c:h val="7.7055167608310632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173891539788792"/>
          <c:y val="9.2592592592592587E-3"/>
          <c:w val="0.67155878534455138"/>
          <c:h val="0.77715478273549143"/>
        </c:manualLayout>
      </c:layout>
      <c:barChart>
        <c:barDir val="bar"/>
        <c:grouping val="clustered"/>
        <c:varyColors val="0"/>
        <c:ser>
          <c:idx val="0"/>
          <c:order val="0"/>
          <c:tx>
            <c:strRef>
              <c:f>Sheet1!$B$72</c:f>
              <c:strCache>
                <c:ptCount val="1"/>
                <c:pt idx="0">
                  <c:v>Net foreign direct  investment </c:v>
                </c:pt>
              </c:strCache>
            </c:strRef>
          </c:tx>
          <c:spPr>
            <a:solidFill>
              <a:schemeClr val="accent5">
                <a:lumMod val="60000"/>
                <a:lumOff val="4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Sheet1!$A$73:$A$78</c:f>
              <c:strCache>
                <c:ptCount val="6"/>
                <c:pt idx="0">
                  <c:v>Apr-Mar 2011-12</c:v>
                </c:pt>
                <c:pt idx="1">
                  <c:v>Apr-Mar 2012-13</c:v>
                </c:pt>
                <c:pt idx="2">
                  <c:v>Apr-Mar 2013-14</c:v>
                </c:pt>
                <c:pt idx="3">
                  <c:v>Apr-Mar 2014-15</c:v>
                </c:pt>
                <c:pt idx="4">
                  <c:v>Apr-Mar 2015-16</c:v>
                </c:pt>
                <c:pt idx="5">
                  <c:v>Apr-Mar 2016-17</c:v>
                </c:pt>
              </c:strCache>
            </c:strRef>
          </c:cat>
          <c:val>
            <c:numRef>
              <c:f>Sheet1!$B$73:$B$78</c:f>
              <c:numCache>
                <c:formatCode>#,##0.0</c:formatCode>
                <c:ptCount val="6"/>
                <c:pt idx="0">
                  <c:v>21.859000000000002</c:v>
                </c:pt>
                <c:pt idx="1">
                  <c:v>19.818000000000001</c:v>
                </c:pt>
                <c:pt idx="2">
                  <c:v>21.565000000000001</c:v>
                </c:pt>
                <c:pt idx="3">
                  <c:v>31.253</c:v>
                </c:pt>
                <c:pt idx="4">
                  <c:v>36</c:v>
                </c:pt>
                <c:pt idx="5">
                  <c:v>35.9</c:v>
                </c:pt>
              </c:numCache>
            </c:numRef>
          </c:val>
          <c:extLst xmlns:c16r2="http://schemas.microsoft.com/office/drawing/2015/06/chart">
            <c:ext xmlns:c16="http://schemas.microsoft.com/office/drawing/2014/chart" uri="{C3380CC4-5D6E-409C-BE32-E72D297353CC}">
              <c16:uniqueId val="{00000000-5ED4-44C8-96B1-DE5DFDC9FD43}"/>
            </c:ext>
          </c:extLst>
        </c:ser>
        <c:dLbls>
          <c:showLegendKey val="0"/>
          <c:showVal val="0"/>
          <c:showCatName val="0"/>
          <c:showSerName val="0"/>
          <c:showPercent val="0"/>
          <c:showBubbleSize val="0"/>
        </c:dLbls>
        <c:gapWidth val="150"/>
        <c:axId val="412642816"/>
        <c:axId val="412643208"/>
      </c:barChart>
      <c:catAx>
        <c:axId val="412642816"/>
        <c:scaling>
          <c:orientation val="minMax"/>
        </c:scaling>
        <c:delete val="0"/>
        <c:axPos val="l"/>
        <c:numFmt formatCode="General" sourceLinked="0"/>
        <c:majorTickMark val="out"/>
        <c:minorTickMark val="none"/>
        <c:tickLblPos val="nextTo"/>
        <c:crossAx val="412643208"/>
        <c:crosses val="autoZero"/>
        <c:auto val="1"/>
        <c:lblAlgn val="ctr"/>
        <c:lblOffset val="100"/>
        <c:noMultiLvlLbl val="0"/>
      </c:catAx>
      <c:valAx>
        <c:axId val="412643208"/>
        <c:scaling>
          <c:orientation val="minMax"/>
        </c:scaling>
        <c:delete val="0"/>
        <c:axPos val="b"/>
        <c:numFmt formatCode="#,##0.0" sourceLinked="1"/>
        <c:majorTickMark val="out"/>
        <c:minorTickMark val="none"/>
        <c:tickLblPos val="nextTo"/>
        <c:crossAx val="412642816"/>
        <c:crosses val="autoZero"/>
        <c:crossBetween val="between"/>
      </c:valAx>
    </c:plotArea>
    <c:legend>
      <c:legendPos val="b"/>
      <c:layout>
        <c:manualLayout>
          <c:xMode val="edge"/>
          <c:yMode val="edge"/>
          <c:x val="0.16607979677058568"/>
          <c:y val="0.91066819772528429"/>
          <c:w val="0.66498507815002783"/>
          <c:h val="8.9331802274715655E-2"/>
        </c:manualLayout>
      </c:layout>
      <c:overlay val="0"/>
    </c:legend>
    <c:plotVisOnly val="1"/>
    <c:dispBlanksAs val="gap"/>
    <c:showDLblsOverMax val="0"/>
  </c:chart>
  <c:spPr>
    <a:ln>
      <a:noFill/>
    </a:ln>
  </c:spPr>
  <c:txPr>
    <a:bodyPr/>
    <a:lstStyle/>
    <a:p>
      <a:pPr>
        <a:defRPr sz="1100">
          <a:latin typeface="+mn-lt"/>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07174103237096E-2"/>
          <c:y val="5.1400554097404488E-2"/>
          <c:w val="0.89565469985085244"/>
          <c:h val="0.74530475357247006"/>
        </c:manualLayout>
      </c:layout>
      <c:areaChart>
        <c:grouping val="standard"/>
        <c:varyColors val="0"/>
        <c:ser>
          <c:idx val="0"/>
          <c:order val="0"/>
          <c:tx>
            <c:strRef>
              <c:f>Sheet1!$C$2</c:f>
              <c:strCache>
                <c:ptCount val="1"/>
                <c:pt idx="0">
                  <c:v>Forex Reserves</c:v>
                </c:pt>
              </c:strCache>
            </c:strRef>
          </c:tx>
          <c:dLbls>
            <c:dLbl>
              <c:idx val="0"/>
              <c:layout>
                <c:manualLayout>
                  <c:x val="3.8888670166229232E-2"/>
                  <c:y val="-0.21759259259259259"/>
                </c:manualLayout>
              </c:layout>
              <c:tx>
                <c:rich>
                  <a:bodyPr/>
                  <a:lstStyle/>
                  <a:p>
                    <a:pPr>
                      <a:defRPr/>
                    </a:pPr>
                    <a:fld id="{2D77CFC1-B869-49E9-A42C-4867A739DCF7}" type="CELLREF">
                      <a:rPr lang="en-US"/>
                      <a:pPr>
                        <a:defRPr/>
                      </a:pPr>
                      <a:t>[CELLREF]</a:t>
                    </a:fld>
                    <a:endParaRPr lang="en-US"/>
                  </a:p>
                </c:rich>
              </c:tx>
              <c:sp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77A-48D0-BBA7-776711ABA02A}"/>
                </c:ext>
                <c:ext xmlns:c15="http://schemas.microsoft.com/office/drawing/2012/chart" uri="{CE6537A1-D6FC-4f65-9D91-7224C49458BB}">
                  <c15:dlblFieldTable>
                    <c15:dlblFTEntry>
                      <c15:txfldGUID>{2D77CFC1-B869-49E9-A42C-4867A739DCF7}</c15:txfldGUID>
                      <c15:f>Sheet1!$C$28</c15:f>
                      <c15:dlblFieldTableCache>
                        <c:ptCount val="1"/>
                        <c:pt idx="0">
                          <c:v>353.5</c:v>
                        </c:pt>
                      </c15:dlblFieldTableCache>
                    </c15:dlblFTEntry>
                  </c15:dlblFieldTable>
                  <c15:showDataLabelsRange val="0"/>
                </c:ext>
              </c:extLst>
            </c:dLbl>
            <c:dLbl>
              <c:idx val="1"/>
              <c:delete val="1"/>
              <c:extLst xmlns:c16r2="http://schemas.microsoft.com/office/drawing/2015/06/chart">
                <c:ext xmlns:c16="http://schemas.microsoft.com/office/drawing/2014/chart" uri="{C3380CC4-5D6E-409C-BE32-E72D297353CC}">
                  <c16:uniqueId val="{00000001-577A-48D0-BBA7-776711ABA02A}"/>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2-577A-48D0-BBA7-776711ABA02A}"/>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3-577A-48D0-BBA7-776711ABA02A}"/>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4-577A-48D0-BBA7-776711ABA02A}"/>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5-577A-48D0-BBA7-776711ABA02A}"/>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6-577A-48D0-BBA7-776711ABA02A}"/>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7-577A-48D0-BBA7-776711ABA02A}"/>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8-577A-48D0-BBA7-776711ABA02A}"/>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9-577A-48D0-BBA7-776711ABA02A}"/>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0A-577A-48D0-BBA7-776711ABA02A}"/>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0B-577A-48D0-BBA7-776711ABA02A}"/>
                </c:ext>
                <c:ext xmlns:c15="http://schemas.microsoft.com/office/drawing/2012/chart" uri="{CE6537A1-D6FC-4f65-9D91-7224C49458BB}"/>
              </c:extLst>
            </c:dLbl>
            <c:dLbl>
              <c:idx val="12"/>
              <c:delete val="1"/>
              <c:extLst xmlns:c16r2="http://schemas.microsoft.com/office/drawing/2015/06/chart">
                <c:ext xmlns:c16="http://schemas.microsoft.com/office/drawing/2014/chart" uri="{C3380CC4-5D6E-409C-BE32-E72D297353CC}">
                  <c16:uniqueId val="{0000000C-577A-48D0-BBA7-776711ABA02A}"/>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0D-577A-48D0-BBA7-776711ABA02A}"/>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0E-577A-48D0-BBA7-776711ABA02A}"/>
                </c:ext>
                <c:ext xmlns:c15="http://schemas.microsoft.com/office/drawing/2012/chart" uri="{CE6537A1-D6FC-4f65-9D91-7224C49458BB}"/>
              </c:extLst>
            </c:dLbl>
            <c:dLbl>
              <c:idx val="15"/>
              <c:delete val="1"/>
              <c:extLst xmlns:c16r2="http://schemas.microsoft.com/office/drawing/2015/06/chart">
                <c:ext xmlns:c16="http://schemas.microsoft.com/office/drawing/2014/chart" uri="{C3380CC4-5D6E-409C-BE32-E72D297353CC}">
                  <c16:uniqueId val="{0000000F-577A-48D0-BBA7-776711ABA02A}"/>
                </c:ext>
                <c:ext xmlns:c15="http://schemas.microsoft.com/office/drawing/2012/chart" uri="{CE6537A1-D6FC-4f65-9D91-7224C49458BB}"/>
              </c:extLst>
            </c:dLbl>
            <c:dLbl>
              <c:idx val="16"/>
              <c:delete val="1"/>
              <c:extLst xmlns:c16r2="http://schemas.microsoft.com/office/drawing/2015/06/chart">
                <c:ext xmlns:c16="http://schemas.microsoft.com/office/drawing/2014/chart" uri="{C3380CC4-5D6E-409C-BE32-E72D297353CC}">
                  <c16:uniqueId val="{00000010-577A-48D0-BBA7-776711ABA02A}"/>
                </c:ext>
                <c:ext xmlns:c15="http://schemas.microsoft.com/office/drawing/2012/chart" uri="{CE6537A1-D6FC-4f65-9D91-7224C49458BB}"/>
              </c:extLst>
            </c:dLbl>
            <c:dLbl>
              <c:idx val="17"/>
              <c:delete val="1"/>
              <c:extLst xmlns:c16r2="http://schemas.microsoft.com/office/drawing/2015/06/chart">
                <c:ext xmlns:c16="http://schemas.microsoft.com/office/drawing/2014/chart" uri="{C3380CC4-5D6E-409C-BE32-E72D297353CC}">
                  <c16:uniqueId val="{00000011-577A-48D0-BBA7-776711ABA02A}"/>
                </c:ext>
                <c:ext xmlns:c15="http://schemas.microsoft.com/office/drawing/2012/chart" uri="{CE6537A1-D6FC-4f65-9D91-7224C49458BB}"/>
              </c:extLst>
            </c:dLbl>
            <c:dLbl>
              <c:idx val="18"/>
              <c:delete val="1"/>
              <c:extLst xmlns:c16r2="http://schemas.microsoft.com/office/drawing/2015/06/chart">
                <c:ext xmlns:c16="http://schemas.microsoft.com/office/drawing/2014/chart" uri="{C3380CC4-5D6E-409C-BE32-E72D297353CC}">
                  <c16:uniqueId val="{00000012-577A-48D0-BBA7-776711ABA02A}"/>
                </c:ext>
                <c:ext xmlns:c15="http://schemas.microsoft.com/office/drawing/2012/chart" uri="{CE6537A1-D6FC-4f65-9D91-7224C49458BB}"/>
              </c:extLst>
            </c:dLbl>
            <c:dLbl>
              <c:idx val="19"/>
              <c:delete val="1"/>
              <c:extLst xmlns:c16r2="http://schemas.microsoft.com/office/drawing/2015/06/chart">
                <c:ext xmlns:c16="http://schemas.microsoft.com/office/drawing/2014/chart" uri="{C3380CC4-5D6E-409C-BE32-E72D297353CC}">
                  <c16:uniqueId val="{00000013-577A-48D0-BBA7-776711ABA02A}"/>
                </c:ext>
                <c:ext xmlns:c15="http://schemas.microsoft.com/office/drawing/2012/chart" uri="{CE6537A1-D6FC-4f65-9D91-7224C49458BB}"/>
              </c:extLst>
            </c:dLbl>
            <c:dLbl>
              <c:idx val="20"/>
              <c:delete val="1"/>
              <c:extLst xmlns:c16r2="http://schemas.microsoft.com/office/drawing/2015/06/chart">
                <c:ext xmlns:c16="http://schemas.microsoft.com/office/drawing/2014/chart" uri="{C3380CC4-5D6E-409C-BE32-E72D297353CC}">
                  <c16:uniqueId val="{00000014-577A-48D0-BBA7-776711ABA02A}"/>
                </c:ext>
                <c:ext xmlns:c15="http://schemas.microsoft.com/office/drawing/2012/chart" uri="{CE6537A1-D6FC-4f65-9D91-7224C49458BB}"/>
              </c:extLst>
            </c:dLbl>
            <c:dLbl>
              <c:idx val="21"/>
              <c:delete val="1"/>
              <c:extLst xmlns:c16r2="http://schemas.microsoft.com/office/drawing/2015/06/chart">
                <c:ext xmlns:c16="http://schemas.microsoft.com/office/drawing/2014/chart" uri="{C3380CC4-5D6E-409C-BE32-E72D297353CC}">
                  <c16:uniqueId val="{00000015-577A-48D0-BBA7-776711ABA02A}"/>
                </c:ext>
                <c:ext xmlns:c15="http://schemas.microsoft.com/office/drawing/2012/chart" uri="{CE6537A1-D6FC-4f65-9D91-7224C49458BB}"/>
              </c:extLst>
            </c:dLbl>
            <c:dLbl>
              <c:idx val="22"/>
              <c:delete val="1"/>
              <c:extLst xmlns:c16r2="http://schemas.microsoft.com/office/drawing/2015/06/chart">
                <c:ext xmlns:c16="http://schemas.microsoft.com/office/drawing/2014/chart" uri="{C3380CC4-5D6E-409C-BE32-E72D297353CC}">
                  <c16:uniqueId val="{00000016-577A-48D0-BBA7-776711ABA02A}"/>
                </c:ext>
                <c:ext xmlns:c15="http://schemas.microsoft.com/office/drawing/2012/chart" uri="{CE6537A1-D6FC-4f65-9D91-7224C49458BB}"/>
              </c:extLst>
            </c:dLbl>
            <c:dLbl>
              <c:idx val="23"/>
              <c:delete val="1"/>
              <c:extLst xmlns:c16r2="http://schemas.microsoft.com/office/drawing/2015/06/chart">
                <c:ext xmlns:c16="http://schemas.microsoft.com/office/drawing/2014/chart" uri="{C3380CC4-5D6E-409C-BE32-E72D297353CC}">
                  <c16:uniqueId val="{00000017-577A-48D0-BBA7-776711ABA02A}"/>
                </c:ext>
                <c:ext xmlns:c15="http://schemas.microsoft.com/office/drawing/2012/chart" uri="{CE6537A1-D6FC-4f65-9D91-7224C49458BB}"/>
              </c:extLst>
            </c:dLbl>
            <c:dLbl>
              <c:idx val="24"/>
              <c:layout>
                <c:manualLayout>
                  <c:x val="-3.6111111111111108E-2"/>
                  <c:y val="-0.3657407407407408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8-577A-48D0-BBA7-776711ABA02A}"/>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Sheet1!$B$3:$B$27</c:f>
              <c:numCache>
                <c:formatCode>mmm\-yy</c:formatCode>
                <c:ptCount val="25"/>
                <c:pt idx="0">
                  <c:v>42978</c:v>
                </c:pt>
                <c:pt idx="1">
                  <c:v>42947</c:v>
                </c:pt>
                <c:pt idx="2">
                  <c:v>42916</c:v>
                </c:pt>
                <c:pt idx="3">
                  <c:v>42886</c:v>
                </c:pt>
                <c:pt idx="4">
                  <c:v>42855</c:v>
                </c:pt>
                <c:pt idx="5">
                  <c:v>42825</c:v>
                </c:pt>
                <c:pt idx="6">
                  <c:v>42794</c:v>
                </c:pt>
                <c:pt idx="7">
                  <c:v>42766</c:v>
                </c:pt>
                <c:pt idx="8">
                  <c:v>42735</c:v>
                </c:pt>
                <c:pt idx="9">
                  <c:v>42704</c:v>
                </c:pt>
                <c:pt idx="10">
                  <c:v>42674</c:v>
                </c:pt>
                <c:pt idx="11">
                  <c:v>42643</c:v>
                </c:pt>
                <c:pt idx="12">
                  <c:v>42613</c:v>
                </c:pt>
                <c:pt idx="13">
                  <c:v>42582</c:v>
                </c:pt>
                <c:pt idx="14">
                  <c:v>42551</c:v>
                </c:pt>
                <c:pt idx="15">
                  <c:v>42521</c:v>
                </c:pt>
                <c:pt idx="16">
                  <c:v>42490</c:v>
                </c:pt>
                <c:pt idx="17">
                  <c:v>42460</c:v>
                </c:pt>
                <c:pt idx="18">
                  <c:v>42429</c:v>
                </c:pt>
                <c:pt idx="19">
                  <c:v>42400</c:v>
                </c:pt>
                <c:pt idx="20">
                  <c:v>42369</c:v>
                </c:pt>
                <c:pt idx="21">
                  <c:v>42338</c:v>
                </c:pt>
                <c:pt idx="22">
                  <c:v>42308</c:v>
                </c:pt>
                <c:pt idx="23">
                  <c:v>42277</c:v>
                </c:pt>
                <c:pt idx="24">
                  <c:v>42247</c:v>
                </c:pt>
              </c:numCache>
            </c:numRef>
          </c:cat>
          <c:val>
            <c:numRef>
              <c:f>Sheet1!$C$3:$C$27</c:f>
              <c:numCache>
                <c:formatCode>General</c:formatCode>
                <c:ptCount val="25"/>
                <c:pt idx="0">
                  <c:v>394.6</c:v>
                </c:pt>
                <c:pt idx="1">
                  <c:v>392.9</c:v>
                </c:pt>
                <c:pt idx="2" formatCode="0.0">
                  <c:v>386.5394</c:v>
                </c:pt>
                <c:pt idx="3" formatCode="0.0">
                  <c:v>380.10040000000004</c:v>
                </c:pt>
                <c:pt idx="4">
                  <c:v>373.3</c:v>
                </c:pt>
                <c:pt idx="5">
                  <c:v>370</c:v>
                </c:pt>
                <c:pt idx="6" formatCode="0.0">
                  <c:v>364.3</c:v>
                </c:pt>
                <c:pt idx="7" formatCode="0.0">
                  <c:v>362.9</c:v>
                </c:pt>
                <c:pt idx="8" formatCode="0.0">
                  <c:v>358.9</c:v>
                </c:pt>
                <c:pt idx="9" formatCode="0.0">
                  <c:v>361.1</c:v>
                </c:pt>
                <c:pt idx="10" formatCode="0.0">
                  <c:v>366.2</c:v>
                </c:pt>
                <c:pt idx="11" formatCode="0.0">
                  <c:v>371.99029999999999</c:v>
                </c:pt>
                <c:pt idx="12" formatCode="0.0">
                  <c:v>366.8</c:v>
                </c:pt>
                <c:pt idx="13" formatCode="0.0">
                  <c:v>366.50390000000004</c:v>
                </c:pt>
                <c:pt idx="14" formatCode="0.0">
                  <c:v>363.5061</c:v>
                </c:pt>
                <c:pt idx="15" formatCode="0.0">
                  <c:v>361.60500000000002</c:v>
                </c:pt>
                <c:pt idx="16" formatCode="0.0">
                  <c:v>363.04899999999998</c:v>
                </c:pt>
                <c:pt idx="17" formatCode="0.0">
                  <c:v>360.17619999999999</c:v>
                </c:pt>
                <c:pt idx="18" formatCode="0.0">
                  <c:v>348.41809999999998</c:v>
                </c:pt>
                <c:pt idx="19" formatCode="0.0">
                  <c:v>349.60890000000001</c:v>
                </c:pt>
                <c:pt idx="20" formatCode="0.0">
                  <c:v>350.38140000000004</c:v>
                </c:pt>
                <c:pt idx="21" formatCode="0.0">
                  <c:v>350.24720000000002</c:v>
                </c:pt>
                <c:pt idx="22" formatCode="0.0">
                  <c:v>354.17680000000001</c:v>
                </c:pt>
                <c:pt idx="23" formatCode="0.0">
                  <c:v>350.28859999999997</c:v>
                </c:pt>
                <c:pt idx="24" formatCode="0.0">
                  <c:v>351.43759999999997</c:v>
                </c:pt>
              </c:numCache>
            </c:numRef>
          </c:val>
          <c:extLst xmlns:c16r2="http://schemas.microsoft.com/office/drawing/2015/06/chart">
            <c:ext xmlns:c16="http://schemas.microsoft.com/office/drawing/2014/chart" uri="{C3380CC4-5D6E-409C-BE32-E72D297353CC}">
              <c16:uniqueId val="{00000019-577A-48D0-BBA7-776711ABA02A}"/>
            </c:ext>
          </c:extLst>
        </c:ser>
        <c:dLbls>
          <c:showLegendKey val="0"/>
          <c:showVal val="0"/>
          <c:showCatName val="0"/>
          <c:showSerName val="0"/>
          <c:showPercent val="0"/>
          <c:showBubbleSize val="0"/>
        </c:dLbls>
        <c:axId val="409247728"/>
        <c:axId val="409248120"/>
      </c:areaChart>
      <c:dateAx>
        <c:axId val="409247728"/>
        <c:scaling>
          <c:orientation val="minMax"/>
        </c:scaling>
        <c:delete val="0"/>
        <c:axPos val="b"/>
        <c:numFmt formatCode="mmm\-yy" sourceLinked="1"/>
        <c:majorTickMark val="out"/>
        <c:minorTickMark val="none"/>
        <c:tickLblPos val="nextTo"/>
        <c:crossAx val="409248120"/>
        <c:crosses val="autoZero"/>
        <c:auto val="1"/>
        <c:lblOffset val="100"/>
        <c:baseTimeUnit val="months"/>
        <c:majorUnit val="1"/>
        <c:majorTimeUnit val="months"/>
      </c:dateAx>
      <c:valAx>
        <c:axId val="409248120"/>
        <c:scaling>
          <c:orientation val="minMax"/>
        </c:scaling>
        <c:delete val="0"/>
        <c:axPos val="l"/>
        <c:numFmt formatCode="General" sourceLinked="1"/>
        <c:majorTickMark val="out"/>
        <c:minorTickMark val="none"/>
        <c:tickLblPos val="nextTo"/>
        <c:crossAx val="409247728"/>
        <c:crosses val="autoZero"/>
        <c:crossBetween val="midCat"/>
      </c:valAx>
    </c:plotArea>
    <c:plotVisOnly val="1"/>
    <c:dispBlanksAs val="zero"/>
    <c:showDLblsOverMax val="0"/>
  </c:chart>
  <c:spPr>
    <a:ln>
      <a:noFill/>
    </a:ln>
  </c:spPr>
  <c:txPr>
    <a:bodyPr/>
    <a:lstStyle/>
    <a:p>
      <a:pPr>
        <a:defRPr sz="11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baseline="0">
                <a:solidFill>
                  <a:schemeClr val="dk1">
                    <a:lumMod val="75000"/>
                    <a:lumOff val="25000"/>
                  </a:schemeClr>
                </a:solidFill>
                <a:latin typeface="+mn-lt"/>
                <a:ea typeface="+mn-ea"/>
                <a:cs typeface="+mn-cs"/>
              </a:defRPr>
            </a:pPr>
            <a:r>
              <a:rPr lang="en-US"/>
              <a:t>Gross Fiscal Deficit (% of GDP)</a:t>
            </a:r>
          </a:p>
        </c:rich>
      </c:tx>
      <c:overlay val="0"/>
      <c:spPr>
        <a:noFill/>
        <a:ln>
          <a:noFill/>
        </a:ln>
        <a:effectLst/>
      </c:spPr>
    </c:title>
    <c:autoTitleDeleted val="0"/>
    <c:plotArea>
      <c:layout>
        <c:manualLayout>
          <c:layoutTarget val="inner"/>
          <c:xMode val="edge"/>
          <c:yMode val="edge"/>
          <c:x val="2.3206751054852322E-2"/>
          <c:y val="0.14147972574856715"/>
          <c:w val="0.95358649789029537"/>
          <c:h val="0.6532085275054903"/>
        </c:manualLayout>
      </c:layout>
      <c:lineChart>
        <c:grouping val="standard"/>
        <c:varyColors val="0"/>
        <c:ser>
          <c:idx val="0"/>
          <c:order val="0"/>
          <c:tx>
            <c:strRef>
              <c:f>FD!$B$55</c:f>
              <c:strCache>
                <c:ptCount val="1"/>
                <c:pt idx="0">
                  <c:v>Gross Fiscal Deficit </c:v>
                </c:pt>
              </c:strCache>
            </c:strRef>
          </c:tx>
          <c:spPr>
            <a:ln w="31750" cap="rnd">
              <a:solidFill>
                <a:schemeClr val="accent1"/>
              </a:solidFill>
              <a:round/>
            </a:ln>
            <a:effectLst/>
          </c:spPr>
          <c:marker>
            <c:symbol val="circle"/>
            <c:size val="17"/>
            <c:spPr>
              <a:solidFill>
                <a:schemeClr val="accent1"/>
              </a:solidFill>
              <a:ln>
                <a:noFill/>
              </a:ln>
              <a:effectLst/>
            </c:spPr>
          </c:marker>
          <c:dPt>
            <c:idx val="10"/>
            <c:marker>
              <c:spPr>
                <a:solidFill>
                  <a:schemeClr val="accent5"/>
                </a:solidFill>
                <a:ln>
                  <a:noFill/>
                </a:ln>
                <a:effectLst/>
              </c:spPr>
            </c:marker>
            <c:bubble3D val="0"/>
            <c:extLst xmlns:c16r2="http://schemas.microsoft.com/office/drawing/2015/06/chart">
              <c:ext xmlns:c16="http://schemas.microsoft.com/office/drawing/2014/chart" uri="{C3380CC4-5D6E-409C-BE32-E72D297353CC}">
                <c16:uniqueId val="{00000000-D7B3-47CE-8C9D-F44A6A8366F4}"/>
              </c:ext>
            </c:extLst>
          </c:dPt>
          <c:dLbls>
            <c:spPr>
              <a:noFill/>
              <a:ln>
                <a:noFill/>
              </a:ln>
              <a:effectLst/>
            </c:spPr>
            <c:txPr>
              <a:bodyPr rot="0" spcFirstLastPara="1" vertOverflow="ellipsis" vert="horz" wrap="square" anchor="ctr" anchorCtr="1"/>
              <a:lstStyle/>
              <a:p>
                <a:pPr>
                  <a:defRPr sz="11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FD!$A$56:$A$66</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2017-18f</c:v>
                </c:pt>
              </c:strCache>
            </c:strRef>
          </c:cat>
          <c:val>
            <c:numRef>
              <c:f>FD!$B$56:$B$66</c:f>
              <c:numCache>
                <c:formatCode>0.0</c:formatCode>
                <c:ptCount val="11"/>
                <c:pt idx="0">
                  <c:v>2.54</c:v>
                </c:pt>
                <c:pt idx="1">
                  <c:v>5.99</c:v>
                </c:pt>
                <c:pt idx="2">
                  <c:v>6.46</c:v>
                </c:pt>
                <c:pt idx="3">
                  <c:v>4.8</c:v>
                </c:pt>
                <c:pt idx="4">
                  <c:v>5.91</c:v>
                </c:pt>
                <c:pt idx="5">
                  <c:v>4.93</c:v>
                </c:pt>
                <c:pt idx="6">
                  <c:v>4.4800000000000004</c:v>
                </c:pt>
                <c:pt idx="7">
                  <c:v>4.0999999999999996</c:v>
                </c:pt>
                <c:pt idx="8">
                  <c:v>3.89</c:v>
                </c:pt>
                <c:pt idx="9">
                  <c:v>3.52</c:v>
                </c:pt>
                <c:pt idx="10">
                  <c:v>3.2</c:v>
                </c:pt>
              </c:numCache>
            </c:numRef>
          </c:val>
          <c:smooth val="1"/>
          <c:extLst xmlns:c16r2="http://schemas.microsoft.com/office/drawing/2015/06/chart">
            <c:ext xmlns:c16="http://schemas.microsoft.com/office/drawing/2014/chart" uri="{C3380CC4-5D6E-409C-BE32-E72D297353CC}">
              <c16:uniqueId val="{00000001-D7B3-47CE-8C9D-F44A6A8366F4}"/>
            </c:ext>
          </c:extLst>
        </c:ser>
        <c:dLbls>
          <c:dLblPos val="ctr"/>
          <c:showLegendKey val="0"/>
          <c:showVal val="1"/>
          <c:showCatName val="0"/>
          <c:showSerName val="0"/>
          <c:showPercent val="0"/>
          <c:showBubbleSize val="0"/>
        </c:dLbls>
        <c:marker val="1"/>
        <c:smooth val="0"/>
        <c:axId val="409249296"/>
        <c:axId val="409249688"/>
      </c:lineChart>
      <c:catAx>
        <c:axId val="409249296"/>
        <c:scaling>
          <c:orientation val="minMax"/>
        </c:scaling>
        <c:delete val="0"/>
        <c:axPos val="b"/>
        <c:majorGridlines>
          <c:spPr>
            <a:ln w="9525" cap="flat" cmpd="sng" algn="ctr">
              <a:solidFill>
                <a:schemeClr val="bg1">
                  <a:lumMod val="85000"/>
                </a:schemeClr>
              </a:solidFill>
              <a:round/>
            </a:ln>
            <a:effectLst/>
          </c:spPr>
        </c:majorGridlines>
        <c:numFmt formatCode="General" sourceLinked="1"/>
        <c:majorTickMark val="none"/>
        <c:minorTickMark val="none"/>
        <c:tickLblPos val="nextTo"/>
        <c:spPr>
          <a:solidFill>
            <a:schemeClr val="bg1"/>
          </a:solidFill>
          <a:ln w="19050" cap="flat" cmpd="sng" algn="ctr">
            <a:solidFill>
              <a:schemeClr val="dk1">
                <a:lumMod val="75000"/>
                <a:lumOff val="25000"/>
              </a:schemeClr>
            </a:solidFill>
            <a:round/>
          </a:ln>
          <a:effectLst/>
        </c:spPr>
        <c:txPr>
          <a:bodyPr rot="-5400000" spcFirstLastPara="1" vertOverflow="ellipsis" wrap="square" anchor="ctr" anchorCtr="1"/>
          <a:lstStyle/>
          <a:p>
            <a:pPr>
              <a:defRPr sz="1100" b="0" i="0" u="none" strike="noStrike" kern="1200" cap="all" baseline="0">
                <a:solidFill>
                  <a:schemeClr val="dk1">
                    <a:lumMod val="75000"/>
                    <a:lumOff val="25000"/>
                  </a:schemeClr>
                </a:solidFill>
                <a:latin typeface="+mn-lt"/>
                <a:ea typeface="+mn-ea"/>
                <a:cs typeface="+mn-cs"/>
              </a:defRPr>
            </a:pPr>
            <a:endParaRPr lang="en-US"/>
          </a:p>
        </c:txPr>
        <c:crossAx val="409249688"/>
        <c:crosses val="autoZero"/>
        <c:auto val="1"/>
        <c:lblAlgn val="ctr"/>
        <c:lblOffset val="100"/>
        <c:noMultiLvlLbl val="0"/>
      </c:catAx>
      <c:valAx>
        <c:axId val="409249688"/>
        <c:scaling>
          <c:orientation val="minMax"/>
        </c:scaling>
        <c:delete val="1"/>
        <c:axPos val="l"/>
        <c:numFmt formatCode="0.0" sourceLinked="1"/>
        <c:majorTickMark val="none"/>
        <c:minorTickMark val="none"/>
        <c:tickLblPos val="nextTo"/>
        <c:crossAx val="40924929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1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India</a:t>
            </a:r>
            <a:r>
              <a:rPr lang="en-US" baseline="30000" dirty="0"/>
              <a:t>#</a:t>
            </a:r>
            <a:endParaRPr lang="en-US" dirty="0"/>
          </a:p>
        </c:rich>
      </c:tx>
      <c:layout>
        <c:manualLayout>
          <c:xMode val="edge"/>
          <c:yMode val="edge"/>
          <c:x val="0.36719621852823953"/>
          <c:y val="0"/>
        </c:manualLayout>
      </c:layout>
      <c:overlay val="1"/>
    </c:title>
    <c:autoTitleDeleted val="0"/>
    <c:plotArea>
      <c:layout>
        <c:manualLayout>
          <c:layoutTarget val="inner"/>
          <c:xMode val="edge"/>
          <c:yMode val="edge"/>
          <c:x val="7.6621220958491304E-2"/>
          <c:y val="0.12480492790979365"/>
          <c:w val="0.48797046038536529"/>
          <c:h val="0.86877026456215312"/>
        </c:manualLayout>
      </c:layout>
      <c:pieChart>
        <c:varyColors val="1"/>
        <c:ser>
          <c:idx val="0"/>
          <c:order val="0"/>
          <c:dLbls>
            <c:dLbl>
              <c:idx val="2"/>
              <c:layout>
                <c:manualLayout>
                  <c:x val="0.12975909507374569"/>
                  <c:y val="2.492850831727055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EAA-4578-88D6-EEEFA64A968F}"/>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b="1"/>
                </a:pPr>
                <a:endParaRPr lang="en-US"/>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'Value added 2013'!$G$4:$I$4</c:f>
              <c:strCache>
                <c:ptCount val="3"/>
                <c:pt idx="0">
                  <c:v>Agriculture</c:v>
                </c:pt>
                <c:pt idx="1">
                  <c:v>Industry </c:v>
                </c:pt>
                <c:pt idx="2">
                  <c:v>Services</c:v>
                </c:pt>
              </c:strCache>
            </c:strRef>
          </c:cat>
          <c:val>
            <c:numRef>
              <c:f>'Value added 2013'!$G$5:$I$5</c:f>
              <c:numCache>
                <c:formatCode>0.0</c:formatCode>
                <c:ptCount val="3"/>
                <c:pt idx="0">
                  <c:v>14.97</c:v>
                </c:pt>
                <c:pt idx="1">
                  <c:v>30.75</c:v>
                </c:pt>
                <c:pt idx="2">
                  <c:v>54.28</c:v>
                </c:pt>
              </c:numCache>
            </c:numRef>
          </c:val>
          <c:extLst xmlns:c16r2="http://schemas.microsoft.com/office/drawing/2015/06/chart">
            <c:ext xmlns:c16="http://schemas.microsoft.com/office/drawing/2014/chart" uri="{C3380CC4-5D6E-409C-BE32-E72D297353CC}">
              <c16:uniqueId val="{00000001-3EAA-4578-88D6-EEEFA64A968F}"/>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70431904345290164"/>
          <c:y val="0.32422907951483837"/>
          <c:w val="0.24629824049771556"/>
          <c:h val="0.35154184097032326"/>
        </c:manualLayout>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Brazil*</a:t>
            </a:r>
          </a:p>
        </c:rich>
      </c:tx>
      <c:layout>
        <c:manualLayout>
          <c:xMode val="edge"/>
          <c:yMode val="edge"/>
          <c:x val="0.3610637180990674"/>
          <c:y val="0"/>
        </c:manualLayout>
      </c:layout>
      <c:overlay val="1"/>
    </c:title>
    <c:autoTitleDeleted val="0"/>
    <c:plotArea>
      <c:layout>
        <c:manualLayout>
          <c:layoutTarget val="inner"/>
          <c:xMode val="edge"/>
          <c:yMode val="edge"/>
          <c:x val="0.13567851315882812"/>
          <c:y val="0.13019774744206133"/>
          <c:w val="0.70306944740015609"/>
          <c:h val="0.83760353661906717"/>
        </c:manualLayout>
      </c:layout>
      <c:pieChart>
        <c:varyColors val="1"/>
        <c:ser>
          <c:idx val="0"/>
          <c:order val="0"/>
          <c:dLbls>
            <c:dLbl>
              <c:idx val="0"/>
              <c:layout>
                <c:manualLayout>
                  <c:x val="-3.338962416931926E-2"/>
                  <c:y val="0.1301528756273886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2E46-4FA9-876B-658F554F400E}"/>
                </c:ext>
                <c:ext xmlns:c15="http://schemas.microsoft.com/office/drawing/2012/chart" uri="{CE6537A1-D6FC-4f65-9D91-7224C49458BB}"/>
              </c:extLst>
            </c:dLbl>
            <c:dLbl>
              <c:idx val="1"/>
              <c:layout>
                <c:manualLayout>
                  <c:x val="-0.20495783771709386"/>
                  <c:y val="7.943592577243634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E46-4FA9-876B-658F554F400E}"/>
                </c:ext>
                <c:ext xmlns:c15="http://schemas.microsoft.com/office/drawing/2012/chart" uri="{CE6537A1-D6FC-4f65-9D91-7224C49458BB}"/>
              </c:extLst>
            </c:dLbl>
            <c:dLbl>
              <c:idx val="2"/>
              <c:layout>
                <c:manualLayout>
                  <c:x val="0.1946751549673312"/>
                  <c:y val="-0.1375526085555095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E46-4FA9-876B-658F554F400E}"/>
                </c:ext>
                <c:ext xmlns:c15="http://schemas.microsoft.com/office/drawing/2012/chart" uri="{CE6537A1-D6FC-4f65-9D91-7224C49458BB}"/>
              </c:extLst>
            </c:dLbl>
            <c:spPr>
              <a:noFill/>
              <a:ln>
                <a:noFill/>
              </a:ln>
              <a:effectLst/>
            </c:spPr>
            <c:txPr>
              <a:bodyPr/>
              <a:lstStyle/>
              <a:p>
                <a:pPr>
                  <a:defRPr b="1"/>
                </a:pPr>
                <a:endParaRPr lang="en-US"/>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'Value added 2013'!$B$4:$D$4</c:f>
              <c:strCache>
                <c:ptCount val="3"/>
                <c:pt idx="0">
                  <c:v>Agriculture</c:v>
                </c:pt>
                <c:pt idx="1">
                  <c:v>Industry </c:v>
                </c:pt>
                <c:pt idx="2">
                  <c:v>Services</c:v>
                </c:pt>
              </c:strCache>
            </c:strRef>
          </c:cat>
          <c:val>
            <c:numRef>
              <c:f>'Value added 2013'!$B$5:$D$5</c:f>
              <c:numCache>
                <c:formatCode>0.0</c:formatCode>
                <c:ptCount val="3"/>
                <c:pt idx="0">
                  <c:v>5.4520696503850896</c:v>
                </c:pt>
                <c:pt idx="1">
                  <c:v>21.242953754913117</c:v>
                </c:pt>
                <c:pt idx="2">
                  <c:v>73.304976594701799</c:v>
                </c:pt>
              </c:numCache>
            </c:numRef>
          </c:val>
          <c:extLst xmlns:c16r2="http://schemas.microsoft.com/office/drawing/2015/06/chart">
            <c:ext xmlns:c16="http://schemas.microsoft.com/office/drawing/2014/chart" uri="{C3380CC4-5D6E-409C-BE32-E72D297353CC}">
              <c16:uniqueId val="{00000003-2E46-4FA9-876B-658F554F400E}"/>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China*</a:t>
            </a:r>
          </a:p>
        </c:rich>
      </c:tx>
      <c:layout>
        <c:manualLayout>
          <c:xMode val="edge"/>
          <c:yMode val="edge"/>
          <c:x val="0.3740338643410307"/>
          <c:y val="0"/>
        </c:manualLayout>
      </c:layout>
      <c:overlay val="1"/>
    </c:title>
    <c:autoTitleDeleted val="0"/>
    <c:plotArea>
      <c:layout>
        <c:manualLayout>
          <c:layoutTarget val="inner"/>
          <c:xMode val="edge"/>
          <c:yMode val="edge"/>
          <c:x val="0.17766370549835117"/>
          <c:y val="0.1241245449157565"/>
          <c:w val="0.67031327814792374"/>
          <c:h val="0.84329734992803307"/>
        </c:manualLayout>
      </c:layout>
      <c:pieChart>
        <c:varyColors val="1"/>
        <c:ser>
          <c:idx val="0"/>
          <c:order val="0"/>
          <c:dLbls>
            <c:dLbl>
              <c:idx val="1"/>
              <c:layout>
                <c:manualLayout>
                  <c:x val="-0.1750084921417733"/>
                  <c:y val="-8.018007648627394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4FB-4A78-8DB2-A9CEC4D4AEF1}"/>
                </c:ext>
                <c:ext xmlns:c15="http://schemas.microsoft.com/office/drawing/2012/chart" uri="{CE6537A1-D6FC-4f65-9D91-7224C49458BB}"/>
              </c:extLst>
            </c:dLbl>
            <c:dLbl>
              <c:idx val="2"/>
              <c:layout>
                <c:manualLayout>
                  <c:x val="0.17865906703980106"/>
                  <c:y val="-4.6141228471078778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4FB-4A78-8DB2-A9CEC4D4AEF1}"/>
                </c:ext>
                <c:ext xmlns:c15="http://schemas.microsoft.com/office/drawing/2012/chart" uri="{CE6537A1-D6FC-4f65-9D91-7224C49458BB}"/>
              </c:extLst>
            </c:dLbl>
            <c:spPr>
              <a:noFill/>
              <a:ln>
                <a:noFill/>
              </a:ln>
              <a:effectLst/>
            </c:spPr>
            <c:txPr>
              <a:bodyPr/>
              <a:lstStyle/>
              <a:p>
                <a:pPr>
                  <a:defRPr b="1"/>
                </a:pPr>
                <a:endParaRPr lang="en-US"/>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'Value added 2013'!$L$4:$N$4</c:f>
              <c:strCache>
                <c:ptCount val="3"/>
                <c:pt idx="0">
                  <c:v>Agriculture</c:v>
                </c:pt>
                <c:pt idx="1">
                  <c:v>Industry </c:v>
                </c:pt>
                <c:pt idx="2">
                  <c:v>Services</c:v>
                </c:pt>
              </c:strCache>
            </c:strRef>
          </c:cat>
          <c:val>
            <c:numRef>
              <c:f>'Value added 2013'!$L$5:$N$5</c:f>
              <c:numCache>
                <c:formatCode>0.0</c:formatCode>
                <c:ptCount val="3"/>
                <c:pt idx="0">
                  <c:v>8.5564269119580629</c:v>
                </c:pt>
                <c:pt idx="1">
                  <c:v>39.809860464716238</c:v>
                </c:pt>
                <c:pt idx="2">
                  <c:v>51.633712623325692</c:v>
                </c:pt>
              </c:numCache>
            </c:numRef>
          </c:val>
          <c:extLst xmlns:c16r2="http://schemas.microsoft.com/office/drawing/2015/06/chart">
            <c:ext xmlns:c16="http://schemas.microsoft.com/office/drawing/2014/chart" uri="{C3380CC4-5D6E-409C-BE32-E72D297353CC}">
              <c16:uniqueId val="{00000002-F4FB-4A78-8DB2-A9CEC4D4AEF1}"/>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Russia*</a:t>
            </a:r>
          </a:p>
        </c:rich>
      </c:tx>
      <c:layout>
        <c:manualLayout>
          <c:xMode val="edge"/>
          <c:yMode val="edge"/>
          <c:x val="0.39839739840134181"/>
          <c:y val="0"/>
        </c:manualLayout>
      </c:layout>
      <c:overlay val="1"/>
    </c:title>
    <c:autoTitleDeleted val="0"/>
    <c:plotArea>
      <c:layout>
        <c:manualLayout>
          <c:layoutTarget val="inner"/>
          <c:xMode val="edge"/>
          <c:yMode val="edge"/>
          <c:x val="0.17463947379144362"/>
          <c:y val="0.11961865296626215"/>
          <c:w val="0.67399472634710156"/>
          <c:h val="0.84787003245964043"/>
        </c:manualLayout>
      </c:layout>
      <c:pieChart>
        <c:varyColors val="1"/>
        <c:ser>
          <c:idx val="0"/>
          <c:order val="0"/>
          <c:dLbls>
            <c:dLbl>
              <c:idx val="0"/>
              <c:layout>
                <c:manualLayout>
                  <c:x val="-2.6905273204485804E-2"/>
                  <c:y val="0.10076943084817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940-47D2-86A7-1DCEC9840CF9}"/>
                </c:ext>
                <c:ext xmlns:c15="http://schemas.microsoft.com/office/drawing/2012/chart" uri="{CE6537A1-D6FC-4f65-9D91-7224C49458BB}"/>
              </c:extLst>
            </c:dLbl>
            <c:spPr>
              <a:noFill/>
              <a:ln>
                <a:noFill/>
              </a:ln>
              <a:effectLst/>
            </c:spPr>
            <c:txPr>
              <a:bodyPr/>
              <a:lstStyle/>
              <a:p>
                <a:pPr>
                  <a:defRPr b="1"/>
                </a:pPr>
                <a:endParaRPr lang="en-US"/>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'Value added 2013'!$B$11:$D$11</c:f>
              <c:strCache>
                <c:ptCount val="3"/>
                <c:pt idx="0">
                  <c:v>Agriculture</c:v>
                </c:pt>
                <c:pt idx="1">
                  <c:v>Industry </c:v>
                </c:pt>
                <c:pt idx="2">
                  <c:v>Services</c:v>
                </c:pt>
              </c:strCache>
            </c:strRef>
          </c:cat>
          <c:val>
            <c:numRef>
              <c:f>'Value added 2013'!$B$12:$D$12</c:f>
              <c:numCache>
                <c:formatCode>0.0</c:formatCode>
                <c:ptCount val="3"/>
                <c:pt idx="0">
                  <c:v>4.7402647554990196</c:v>
                </c:pt>
                <c:pt idx="1">
                  <c:v>32.421609779986696</c:v>
                </c:pt>
                <c:pt idx="2">
                  <c:v>62.838125464514285</c:v>
                </c:pt>
              </c:numCache>
            </c:numRef>
          </c:val>
          <c:extLst xmlns:c16r2="http://schemas.microsoft.com/office/drawing/2015/06/chart">
            <c:ext xmlns:c16="http://schemas.microsoft.com/office/drawing/2014/chart" uri="{C3380CC4-5D6E-409C-BE32-E72D297353CC}">
              <c16:uniqueId val="{00000001-1940-47D2-86A7-1DCEC9840CF9}"/>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South Africa*</a:t>
            </a:r>
          </a:p>
        </c:rich>
      </c:tx>
      <c:layout>
        <c:manualLayout>
          <c:xMode val="edge"/>
          <c:yMode val="edge"/>
          <c:x val="0.30384615384615382"/>
          <c:y val="0"/>
        </c:manualLayout>
      </c:layout>
      <c:overlay val="1"/>
    </c:title>
    <c:autoTitleDeleted val="0"/>
    <c:plotArea>
      <c:layout>
        <c:manualLayout>
          <c:layoutTarget val="inner"/>
          <c:xMode val="edge"/>
          <c:yMode val="edge"/>
          <c:x val="0.15491452991452992"/>
          <c:y val="0.11805555555555555"/>
          <c:w val="0.6645299145299145"/>
          <c:h val="0.86388888888888893"/>
        </c:manualLayout>
      </c:layout>
      <c:pieChart>
        <c:varyColors val="1"/>
        <c:ser>
          <c:idx val="0"/>
          <c:order val="0"/>
          <c:dLbls>
            <c:dLbl>
              <c:idx val="0"/>
              <c:layout>
                <c:manualLayout>
                  <c:x val="-1.8113878622315067E-2"/>
                  <c:y val="0.11400816166653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593-43B0-BAB4-9F8E7F2016F3}"/>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b="1"/>
                </a:pPr>
                <a:endParaRPr lang="en-US"/>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'Value added 2013'!$G$11:$I$11</c:f>
              <c:strCache>
                <c:ptCount val="3"/>
                <c:pt idx="0">
                  <c:v>Agriculture</c:v>
                </c:pt>
                <c:pt idx="1">
                  <c:v>Industry </c:v>
                </c:pt>
                <c:pt idx="2">
                  <c:v>Services</c:v>
                </c:pt>
              </c:strCache>
            </c:strRef>
          </c:cat>
          <c:val>
            <c:numRef>
              <c:f>'Value added 2013'!$G$12:$I$12</c:f>
              <c:numCache>
                <c:formatCode>0.0</c:formatCode>
                <c:ptCount val="3"/>
                <c:pt idx="0">
                  <c:v>2.4398261667789991</c:v>
                </c:pt>
                <c:pt idx="1">
                  <c:v>28.949237308810332</c:v>
                </c:pt>
                <c:pt idx="2">
                  <c:v>68.610936524410661</c:v>
                </c:pt>
              </c:numCache>
            </c:numRef>
          </c:val>
          <c:extLst xmlns:c16r2="http://schemas.microsoft.com/office/drawing/2015/06/chart">
            <c:ext xmlns:c16="http://schemas.microsoft.com/office/drawing/2014/chart" uri="{C3380CC4-5D6E-409C-BE32-E72D297353CC}">
              <c16:uniqueId val="{00000001-3593-43B0-BAB4-9F8E7F2016F3}"/>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5242448507495891E-2"/>
          <c:y val="0.23179293764749995"/>
          <c:w val="0.88368410516482054"/>
          <c:h val="0.62954189549835693"/>
        </c:manualLayout>
      </c:layout>
      <c:barChart>
        <c:barDir val="col"/>
        <c:grouping val="clustered"/>
        <c:varyColors val="0"/>
        <c:ser>
          <c:idx val="0"/>
          <c:order val="0"/>
          <c:tx>
            <c:strRef>
              <c:f>'GDP A YOY'!$B$12</c:f>
              <c:strCache>
                <c:ptCount val="1"/>
                <c:pt idx="0">
                  <c:v>GDP at market prices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'GDP A YOY'!$A$13:$A$17</c:f>
              <c:strCache>
                <c:ptCount val="5"/>
                <c:pt idx="0">
                  <c:v>2012-13</c:v>
                </c:pt>
                <c:pt idx="1">
                  <c:v>2013-14</c:v>
                </c:pt>
                <c:pt idx="2">
                  <c:v>2014-15</c:v>
                </c:pt>
                <c:pt idx="3">
                  <c:v>2015-16</c:v>
                </c:pt>
                <c:pt idx="4">
                  <c:v>2016-17</c:v>
                </c:pt>
              </c:strCache>
            </c:strRef>
          </c:cat>
          <c:val>
            <c:numRef>
              <c:f>'GDP A YOY'!$B$13:$B$17</c:f>
              <c:numCache>
                <c:formatCode>0.0</c:formatCode>
                <c:ptCount val="5"/>
                <c:pt idx="0">
                  <c:v>5.48</c:v>
                </c:pt>
                <c:pt idx="1">
                  <c:v>6.54</c:v>
                </c:pt>
                <c:pt idx="2">
                  <c:v>7.33</c:v>
                </c:pt>
                <c:pt idx="3">
                  <c:v>8.01</c:v>
                </c:pt>
                <c:pt idx="4">
                  <c:v>7.11</c:v>
                </c:pt>
              </c:numCache>
            </c:numRef>
          </c:val>
          <c:extLst xmlns:c16r2="http://schemas.microsoft.com/office/drawing/2015/06/chart">
            <c:ext xmlns:c16="http://schemas.microsoft.com/office/drawing/2014/chart" uri="{C3380CC4-5D6E-409C-BE32-E72D297353CC}">
              <c16:uniqueId val="{00000000-E681-4076-811C-BD2CE9839227}"/>
            </c:ext>
          </c:extLst>
        </c:ser>
        <c:dLbls>
          <c:showLegendKey val="0"/>
          <c:showVal val="0"/>
          <c:showCatName val="0"/>
          <c:showSerName val="0"/>
          <c:showPercent val="0"/>
          <c:showBubbleSize val="0"/>
        </c:dLbls>
        <c:gapWidth val="219"/>
        <c:overlap val="-27"/>
        <c:axId val="412637328"/>
        <c:axId val="412637720"/>
      </c:barChart>
      <c:catAx>
        <c:axId val="412637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12637720"/>
        <c:crosses val="autoZero"/>
        <c:auto val="1"/>
        <c:lblAlgn val="ctr"/>
        <c:lblOffset val="100"/>
        <c:noMultiLvlLbl val="0"/>
      </c:catAx>
      <c:valAx>
        <c:axId val="412637720"/>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1263732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1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r>
              <a:rPr lang="en-US" b="1"/>
              <a:t>Growth in Index of Industrial Production (% YoY)</a:t>
            </a:r>
          </a:p>
        </c:rich>
      </c:tx>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7057392825896761E-2"/>
          <c:y val="0.16064635576855657"/>
          <c:w val="0.90849816272965878"/>
          <c:h val="0.72021444124184897"/>
        </c:manualLayout>
      </c:layout>
      <c:barChart>
        <c:barDir val="col"/>
        <c:grouping val="clustered"/>
        <c:varyColors val="0"/>
        <c:ser>
          <c:idx val="0"/>
          <c:order val="0"/>
          <c:tx>
            <c:strRef>
              <c:f>'IIP A spliced'!$B$30</c:f>
              <c:strCache>
                <c:ptCount val="1"/>
                <c:pt idx="0">
                  <c:v>IIP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'IIP A spliced'!$A$31:$A$36</c:f>
              <c:strCache>
                <c:ptCount val="6"/>
                <c:pt idx="0">
                  <c:v>2011-12</c:v>
                </c:pt>
                <c:pt idx="1">
                  <c:v>2012-13</c:v>
                </c:pt>
                <c:pt idx="2">
                  <c:v>2013-14</c:v>
                </c:pt>
                <c:pt idx="3">
                  <c:v>2014-15</c:v>
                </c:pt>
                <c:pt idx="4">
                  <c:v>2015-16</c:v>
                </c:pt>
                <c:pt idx="5">
                  <c:v>2016-17</c:v>
                </c:pt>
              </c:strCache>
            </c:strRef>
          </c:cat>
          <c:val>
            <c:numRef>
              <c:f>'IIP A spliced'!$B$31:$B$36</c:f>
              <c:numCache>
                <c:formatCode>0.0</c:formatCode>
                <c:ptCount val="6"/>
                <c:pt idx="0">
                  <c:v>2.89</c:v>
                </c:pt>
                <c:pt idx="1">
                  <c:v>3.33</c:v>
                </c:pt>
                <c:pt idx="2">
                  <c:v>3.28</c:v>
                </c:pt>
                <c:pt idx="3">
                  <c:v>4.0199999999999996</c:v>
                </c:pt>
                <c:pt idx="4">
                  <c:v>3.33</c:v>
                </c:pt>
                <c:pt idx="5">
                  <c:v>4.58</c:v>
                </c:pt>
              </c:numCache>
            </c:numRef>
          </c:val>
          <c:extLst xmlns:c16r2="http://schemas.microsoft.com/office/drawing/2015/06/chart">
            <c:ext xmlns:c16="http://schemas.microsoft.com/office/drawing/2014/chart" uri="{C3380CC4-5D6E-409C-BE32-E72D297353CC}">
              <c16:uniqueId val="{00000000-43D4-4335-A113-94AD4020E0F6}"/>
            </c:ext>
          </c:extLst>
        </c:ser>
        <c:dLbls>
          <c:showLegendKey val="0"/>
          <c:showVal val="0"/>
          <c:showCatName val="0"/>
          <c:showSerName val="0"/>
          <c:showPercent val="0"/>
          <c:showBubbleSize val="0"/>
        </c:dLbls>
        <c:gapWidth val="219"/>
        <c:overlap val="-27"/>
        <c:axId val="412638504"/>
        <c:axId val="412638896"/>
      </c:barChart>
      <c:catAx>
        <c:axId val="412638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12638896"/>
        <c:crosses val="autoZero"/>
        <c:auto val="1"/>
        <c:lblAlgn val="ctr"/>
        <c:lblOffset val="100"/>
        <c:noMultiLvlLbl val="0"/>
      </c:catAx>
      <c:valAx>
        <c:axId val="41263889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12638504"/>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539370078740152E-2"/>
          <c:y val="9.2592592592592587E-2"/>
          <c:w val="0.88890507436570432"/>
          <c:h val="0.64443504977230259"/>
        </c:manualLayout>
      </c:layout>
      <c:lineChart>
        <c:grouping val="standard"/>
        <c:varyColors val="0"/>
        <c:ser>
          <c:idx val="0"/>
          <c:order val="0"/>
          <c:tx>
            <c:strRef>
              <c:f>CPI!$B$101</c:f>
              <c:strCache>
                <c:ptCount val="1"/>
                <c:pt idx="0">
                  <c:v>CPI</c:v>
                </c:pt>
              </c:strCache>
            </c:strRef>
          </c:tx>
          <c:spPr>
            <a:ln w="19050" cap="rnd" cmpd="sng" algn="ctr">
              <a:solidFill>
                <a:schemeClr val="accent1">
                  <a:shade val="95000"/>
                  <a:satMod val="105000"/>
                </a:schemeClr>
              </a:solidFill>
              <a:round/>
            </a:ln>
            <a:effectLst/>
          </c:spPr>
          <c:marker>
            <c:symbol val="circle"/>
            <c:size val="17"/>
            <c:spPr>
              <a:solidFill>
                <a:schemeClr val="lt1"/>
              </a:solidFill>
              <a:ln>
                <a:noFill/>
              </a:ln>
              <a:effectLst/>
            </c:spPr>
          </c:marker>
          <c:dLbls>
            <c:dLbl>
              <c:idx val="1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D4AE42"/>
                      </a:solidFill>
                      <a:latin typeface="+mn-lt"/>
                      <a:ea typeface="+mn-ea"/>
                      <a:cs typeface="+mn-cs"/>
                    </a:defRPr>
                  </a:pPr>
                  <a:endParaRPr lang="en-US"/>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CPI!$A$115:$A$127</c:f>
              <c:numCache>
                <c:formatCode>mmm\-yy</c:formatCode>
                <c:ptCount val="1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numCache>
            </c:numRef>
          </c:cat>
          <c:val>
            <c:numRef>
              <c:f>CPI!$B$115:$B$127</c:f>
              <c:numCache>
                <c:formatCode>0.0</c:formatCode>
                <c:ptCount val="13"/>
                <c:pt idx="0">
                  <c:v>6.07</c:v>
                </c:pt>
                <c:pt idx="1">
                  <c:v>5.05</c:v>
                </c:pt>
                <c:pt idx="2">
                  <c:v>4.3899999999999997</c:v>
                </c:pt>
                <c:pt idx="3">
                  <c:v>4.2</c:v>
                </c:pt>
                <c:pt idx="4">
                  <c:v>3.63</c:v>
                </c:pt>
                <c:pt idx="5">
                  <c:v>3.41</c:v>
                </c:pt>
                <c:pt idx="6">
                  <c:v>3.17</c:v>
                </c:pt>
                <c:pt idx="7">
                  <c:v>3.65</c:v>
                </c:pt>
                <c:pt idx="8">
                  <c:v>3.89</c:v>
                </c:pt>
                <c:pt idx="9">
                  <c:v>2.99</c:v>
                </c:pt>
                <c:pt idx="10">
                  <c:v>2.1800000000000002</c:v>
                </c:pt>
                <c:pt idx="11">
                  <c:v>1.46</c:v>
                </c:pt>
                <c:pt idx="12">
                  <c:v>2.36</c:v>
                </c:pt>
              </c:numCache>
            </c:numRef>
          </c:val>
          <c:smooth val="1"/>
          <c:extLst xmlns:c16r2="http://schemas.microsoft.com/office/drawing/2015/06/chart">
            <c:ext xmlns:c16="http://schemas.microsoft.com/office/drawing/2014/chart" uri="{C3380CC4-5D6E-409C-BE32-E72D297353CC}">
              <c16:uniqueId val="{00000000-C550-4118-BAD1-3341490E0720}"/>
            </c:ext>
          </c:extLst>
        </c:ser>
        <c:ser>
          <c:idx val="1"/>
          <c:order val="1"/>
          <c:tx>
            <c:strRef>
              <c:f>CPI!$C$101</c:f>
              <c:strCache>
                <c:ptCount val="1"/>
                <c:pt idx="0">
                  <c:v>WPI</c:v>
                </c:pt>
              </c:strCache>
            </c:strRef>
          </c:tx>
          <c:spPr>
            <a:ln w="19050" cap="rnd" cmpd="sng" algn="ctr">
              <a:solidFill>
                <a:schemeClr val="accent6"/>
              </a:solidFill>
              <a:round/>
            </a:ln>
            <a:effectLst/>
          </c:spPr>
          <c:marker>
            <c:symbol val="circle"/>
            <c:size val="17"/>
            <c:spPr>
              <a:solidFill>
                <a:schemeClr val="lt1"/>
              </a:solidFill>
              <a:ln>
                <a:noFill/>
              </a:ln>
              <a:effectLst/>
            </c:spPr>
          </c:marker>
          <c:dLbls>
            <c:dLbl>
              <c:idx val="10"/>
              <c:delete val="1"/>
              <c:extLst xmlns:c16r2="http://schemas.microsoft.com/office/drawing/2015/06/chart">
                <c:ext xmlns:c16="http://schemas.microsoft.com/office/drawing/2014/chart" uri="{C3380CC4-5D6E-409C-BE32-E72D297353CC}">
                  <c16:uniqueId val="{00000000-27B9-4122-A7A2-2880B74895EC}"/>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CPI!$A$115:$A$127</c:f>
              <c:numCache>
                <c:formatCode>mmm\-yy</c:formatCode>
                <c:ptCount val="13"/>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numCache>
            </c:numRef>
          </c:cat>
          <c:val>
            <c:numRef>
              <c:f>CPI!$C$115:$C$127</c:f>
              <c:numCache>
                <c:formatCode>0.0</c:formatCode>
                <c:ptCount val="13"/>
                <c:pt idx="0">
                  <c:v>0.63</c:v>
                </c:pt>
                <c:pt idx="1">
                  <c:v>1.0900000000000001</c:v>
                </c:pt>
                <c:pt idx="2">
                  <c:v>1.36</c:v>
                </c:pt>
                <c:pt idx="3">
                  <c:v>1.27</c:v>
                </c:pt>
                <c:pt idx="4">
                  <c:v>1.82</c:v>
                </c:pt>
                <c:pt idx="5">
                  <c:v>2.1</c:v>
                </c:pt>
                <c:pt idx="6">
                  <c:v>4.26</c:v>
                </c:pt>
                <c:pt idx="7">
                  <c:v>5.51</c:v>
                </c:pt>
                <c:pt idx="8">
                  <c:v>5.1100000000000003</c:v>
                </c:pt>
                <c:pt idx="9">
                  <c:v>3.85</c:v>
                </c:pt>
                <c:pt idx="10">
                  <c:v>2.2599999999999998</c:v>
                </c:pt>
                <c:pt idx="11">
                  <c:v>0.9</c:v>
                </c:pt>
                <c:pt idx="12">
                  <c:v>1.88</c:v>
                </c:pt>
              </c:numCache>
            </c:numRef>
          </c:val>
          <c:smooth val="1"/>
          <c:extLst xmlns:c16r2="http://schemas.microsoft.com/office/drawing/2015/06/chart">
            <c:ext xmlns:c16="http://schemas.microsoft.com/office/drawing/2014/chart" uri="{C3380CC4-5D6E-409C-BE32-E72D297353CC}">
              <c16:uniqueId val="{00000001-C550-4118-BAD1-3341490E0720}"/>
            </c:ext>
          </c:extLst>
        </c:ser>
        <c:dLbls>
          <c:dLblPos val="ctr"/>
          <c:showLegendKey val="0"/>
          <c:showVal val="1"/>
          <c:showCatName val="0"/>
          <c:showSerName val="0"/>
          <c:showPercent val="0"/>
          <c:showBubbleSize val="0"/>
        </c:dLbls>
        <c:marker val="1"/>
        <c:smooth val="0"/>
        <c:axId val="412639680"/>
        <c:axId val="412640072"/>
      </c:lineChart>
      <c:dateAx>
        <c:axId val="412639680"/>
        <c:scaling>
          <c:orientation val="minMax"/>
        </c:scaling>
        <c:delete val="0"/>
        <c:axPos val="b"/>
        <c:numFmt formatCode="mmm\-yy" sourceLinked="1"/>
        <c:majorTickMark val="out"/>
        <c:minorTickMark val="none"/>
        <c:tickLblPos val="nextTo"/>
        <c:spPr>
          <a:noFill/>
          <a:ln w="9525" cap="flat" cmpd="sng" algn="ctr">
            <a:solidFill>
              <a:schemeClr val="dk1">
                <a:lumMod val="15000"/>
                <a:lumOff val="85000"/>
              </a:schemeClr>
            </a:solidFill>
            <a:round/>
          </a:ln>
          <a:effectLst/>
        </c:spPr>
        <c:txPr>
          <a:bodyPr rot="-5400000" spcFirstLastPara="1" vertOverflow="ellipsis" wrap="square" anchor="ctr" anchorCtr="1"/>
          <a:lstStyle/>
          <a:p>
            <a:pPr>
              <a:defRPr sz="1330" b="0" i="0" u="none" strike="noStrike" kern="1200" baseline="0">
                <a:solidFill>
                  <a:schemeClr val="dk1">
                    <a:lumMod val="65000"/>
                    <a:lumOff val="35000"/>
                  </a:schemeClr>
                </a:solidFill>
                <a:latin typeface="+mn-lt"/>
                <a:ea typeface="+mn-ea"/>
                <a:cs typeface="+mn-cs"/>
              </a:defRPr>
            </a:pPr>
            <a:endParaRPr lang="en-US"/>
          </a:p>
        </c:txPr>
        <c:crossAx val="412640072"/>
        <c:crosses val="autoZero"/>
        <c:auto val="1"/>
        <c:lblOffset val="100"/>
        <c:baseTimeUnit val="months"/>
        <c:majorUnit val="1"/>
        <c:majorTimeUnit val="months"/>
      </c:dateAx>
      <c:valAx>
        <c:axId val="412640072"/>
        <c:scaling>
          <c:orientation val="minMax"/>
        </c:scaling>
        <c:delete val="1"/>
        <c:axPos val="l"/>
        <c:numFmt formatCode="0.0" sourceLinked="1"/>
        <c:majorTickMark val="none"/>
        <c:minorTickMark val="none"/>
        <c:tickLblPos val="nextTo"/>
        <c:crossAx val="412639680"/>
        <c:crossesAt val="1"/>
        <c:crossBetween val="between"/>
      </c:valAx>
      <c:spPr>
        <a:noFill/>
        <a:ln>
          <a:noFill/>
        </a:ln>
        <a:effectLst/>
      </c:spPr>
    </c:plotArea>
    <c:legend>
      <c:legendPos val="b"/>
      <c:layout>
        <c:manualLayout>
          <c:xMode val="edge"/>
          <c:yMode val="edge"/>
          <c:x val="0.39724645669291336"/>
          <c:y val="3.5839942069014308E-2"/>
          <c:w val="0.21884028871391076"/>
          <c:h val="8.326504084890534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33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cs:styleClr val="auto"/>
    </cs:fontRef>
    <cs:spPr/>
    <cs:defRPr sz="1197"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915"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9635E3-1F5C-421F-974B-EAC38B4C08CF}" type="doc">
      <dgm:prSet loTypeId="urn:microsoft.com/office/officeart/2005/8/layout/hProcess11" loCatId="process" qsTypeId="urn:microsoft.com/office/officeart/2005/8/quickstyle/simple1" qsCatId="simple" csTypeId="urn:microsoft.com/office/officeart/2005/8/colors/accent1_2" csCatId="accent1" phldr="1"/>
      <dgm:spPr/>
    </dgm:pt>
    <dgm:pt modelId="{473D0603-1E8E-4B47-A9D7-723A4BFB425F}">
      <dgm:prSet phldrT="[Text]"/>
      <dgm:spPr/>
      <dgm:t>
        <a:bodyPr/>
        <a:lstStyle/>
        <a:p>
          <a:r>
            <a:rPr lang="en-US" dirty="0">
              <a:latin typeface="Candara" panose="020E0502030303020204" pitchFamily="34" charset="0"/>
            </a:rPr>
            <a:t>Trade and Fiscal reforms</a:t>
          </a:r>
        </a:p>
      </dgm:t>
    </dgm:pt>
    <dgm:pt modelId="{08DF9404-4218-47E2-A6FA-DBCEB745E3EE}" type="parTrans" cxnId="{1132FF89-007A-4332-86B6-93569AB9FE2A}">
      <dgm:prSet/>
      <dgm:spPr/>
      <dgm:t>
        <a:bodyPr/>
        <a:lstStyle/>
        <a:p>
          <a:endParaRPr lang="en-US">
            <a:latin typeface="Candara" panose="020E0502030303020204" pitchFamily="34" charset="0"/>
          </a:endParaRPr>
        </a:p>
      </dgm:t>
    </dgm:pt>
    <dgm:pt modelId="{F7AC0BEA-8615-4AFB-B841-311344DA2CEB}" type="sibTrans" cxnId="{1132FF89-007A-4332-86B6-93569AB9FE2A}">
      <dgm:prSet/>
      <dgm:spPr/>
      <dgm:t>
        <a:bodyPr/>
        <a:lstStyle/>
        <a:p>
          <a:endParaRPr lang="en-US">
            <a:latin typeface="Candara" panose="020E0502030303020204" pitchFamily="34" charset="0"/>
          </a:endParaRPr>
        </a:p>
      </dgm:t>
    </dgm:pt>
    <dgm:pt modelId="{63995F5E-0AA5-4CDE-A6ED-99E8E0FCFFA0}">
      <dgm:prSet phldrT="[Text]"/>
      <dgm:spPr/>
      <dgm:t>
        <a:bodyPr/>
        <a:lstStyle/>
        <a:p>
          <a:r>
            <a:rPr lang="en-US" dirty="0">
              <a:latin typeface="Candara" panose="020E0502030303020204" pitchFamily="34" charset="0"/>
            </a:rPr>
            <a:t>Industrial reforms</a:t>
          </a:r>
        </a:p>
      </dgm:t>
    </dgm:pt>
    <dgm:pt modelId="{6204969D-3B85-4CCD-AEC9-0FA9299DD43D}" type="parTrans" cxnId="{B5B57F3D-3687-413E-8ABF-D15D0D98F02C}">
      <dgm:prSet/>
      <dgm:spPr/>
      <dgm:t>
        <a:bodyPr/>
        <a:lstStyle/>
        <a:p>
          <a:endParaRPr lang="en-US">
            <a:latin typeface="Candara" panose="020E0502030303020204" pitchFamily="34" charset="0"/>
          </a:endParaRPr>
        </a:p>
      </dgm:t>
    </dgm:pt>
    <dgm:pt modelId="{C6BC5791-F4F8-411D-BFB8-04227C01FB05}" type="sibTrans" cxnId="{B5B57F3D-3687-413E-8ABF-D15D0D98F02C}">
      <dgm:prSet/>
      <dgm:spPr/>
      <dgm:t>
        <a:bodyPr/>
        <a:lstStyle/>
        <a:p>
          <a:endParaRPr lang="en-US">
            <a:latin typeface="Candara" panose="020E0502030303020204" pitchFamily="34" charset="0"/>
          </a:endParaRPr>
        </a:p>
      </dgm:t>
    </dgm:pt>
    <dgm:pt modelId="{7AAE5161-2C55-48A5-B608-C6C8E9A184FA}">
      <dgm:prSet phldrT="[Text]"/>
      <dgm:spPr/>
      <dgm:t>
        <a:bodyPr/>
        <a:lstStyle/>
        <a:p>
          <a:r>
            <a:rPr lang="en-US" dirty="0">
              <a:latin typeface="Candara" panose="020E0502030303020204" pitchFamily="34" charset="0"/>
            </a:rPr>
            <a:t>Financial reforms</a:t>
          </a:r>
        </a:p>
      </dgm:t>
    </dgm:pt>
    <dgm:pt modelId="{3B6DD6C1-D115-4EEF-A4EE-48600256CF67}" type="parTrans" cxnId="{85D50873-C50B-428C-9933-157C2F702253}">
      <dgm:prSet/>
      <dgm:spPr/>
      <dgm:t>
        <a:bodyPr/>
        <a:lstStyle/>
        <a:p>
          <a:endParaRPr lang="en-US">
            <a:latin typeface="Candara" panose="020E0502030303020204" pitchFamily="34" charset="0"/>
          </a:endParaRPr>
        </a:p>
      </dgm:t>
    </dgm:pt>
    <dgm:pt modelId="{A0D88030-BB2E-4EBE-9BA2-3A16E949F177}" type="sibTrans" cxnId="{85D50873-C50B-428C-9933-157C2F702253}">
      <dgm:prSet/>
      <dgm:spPr/>
      <dgm:t>
        <a:bodyPr/>
        <a:lstStyle/>
        <a:p>
          <a:endParaRPr lang="en-US">
            <a:latin typeface="Candara" panose="020E0502030303020204" pitchFamily="34" charset="0"/>
          </a:endParaRPr>
        </a:p>
      </dgm:t>
    </dgm:pt>
    <dgm:pt modelId="{49F62D8D-23A0-4BD7-97B4-7644AE73201F}">
      <dgm:prSet phldrT="[Text]"/>
      <dgm:spPr/>
      <dgm:t>
        <a:bodyPr/>
        <a:lstStyle/>
        <a:p>
          <a:r>
            <a:rPr lang="en-US" dirty="0">
              <a:latin typeface="Candara" panose="020E0502030303020204" pitchFamily="34" charset="0"/>
            </a:rPr>
            <a:t>Social sector reforms</a:t>
          </a:r>
        </a:p>
      </dgm:t>
    </dgm:pt>
    <dgm:pt modelId="{A169CA29-0C17-4706-A1AB-7C4DA55CBA4B}" type="parTrans" cxnId="{8266D434-07A2-4B8C-9745-170B4BF52F71}">
      <dgm:prSet/>
      <dgm:spPr/>
      <dgm:t>
        <a:bodyPr/>
        <a:lstStyle/>
        <a:p>
          <a:endParaRPr lang="en-US">
            <a:latin typeface="Candara" panose="020E0502030303020204" pitchFamily="34" charset="0"/>
          </a:endParaRPr>
        </a:p>
      </dgm:t>
    </dgm:pt>
    <dgm:pt modelId="{DA88A6C0-2538-493B-9ED4-2601D1A23973}" type="sibTrans" cxnId="{8266D434-07A2-4B8C-9745-170B4BF52F71}">
      <dgm:prSet/>
      <dgm:spPr/>
      <dgm:t>
        <a:bodyPr/>
        <a:lstStyle/>
        <a:p>
          <a:endParaRPr lang="en-US">
            <a:latin typeface="Candara" panose="020E0502030303020204" pitchFamily="34" charset="0"/>
          </a:endParaRPr>
        </a:p>
      </dgm:t>
    </dgm:pt>
    <dgm:pt modelId="{AD4DF685-46F9-40AB-BF07-64E9D1AD0835}">
      <dgm:prSet phldrT="[Text]"/>
      <dgm:spPr/>
      <dgm:t>
        <a:bodyPr/>
        <a:lstStyle/>
        <a:p>
          <a:r>
            <a:rPr lang="en-US" dirty="0">
              <a:latin typeface="Candara" panose="020E0502030303020204" pitchFamily="34" charset="0"/>
            </a:rPr>
            <a:t>Infrastructure reforms</a:t>
          </a:r>
        </a:p>
      </dgm:t>
    </dgm:pt>
    <dgm:pt modelId="{4FD39E53-6CAF-4A29-8EE1-B9592DD684D5}" type="parTrans" cxnId="{6936B66C-9C1A-40F8-9CA7-B6CC351DB7A5}">
      <dgm:prSet/>
      <dgm:spPr/>
      <dgm:t>
        <a:bodyPr/>
        <a:lstStyle/>
        <a:p>
          <a:endParaRPr lang="en-US">
            <a:latin typeface="Candara" panose="020E0502030303020204" pitchFamily="34" charset="0"/>
          </a:endParaRPr>
        </a:p>
      </dgm:t>
    </dgm:pt>
    <dgm:pt modelId="{658195A9-BBE2-4CFA-BFCD-7B17645BA709}" type="sibTrans" cxnId="{6936B66C-9C1A-40F8-9CA7-B6CC351DB7A5}">
      <dgm:prSet/>
      <dgm:spPr/>
      <dgm:t>
        <a:bodyPr/>
        <a:lstStyle/>
        <a:p>
          <a:endParaRPr lang="en-US">
            <a:latin typeface="Candara" panose="020E0502030303020204" pitchFamily="34" charset="0"/>
          </a:endParaRPr>
        </a:p>
      </dgm:t>
    </dgm:pt>
    <dgm:pt modelId="{3FAD75ED-B0FB-4893-AD92-40885B8C7AD0}" type="pres">
      <dgm:prSet presAssocID="{939635E3-1F5C-421F-974B-EAC38B4C08CF}" presName="Name0" presStyleCnt="0">
        <dgm:presLayoutVars>
          <dgm:dir/>
          <dgm:resizeHandles val="exact"/>
        </dgm:presLayoutVars>
      </dgm:prSet>
      <dgm:spPr/>
    </dgm:pt>
    <dgm:pt modelId="{AE85071A-47C9-4393-BFA2-DBE1CC835651}" type="pres">
      <dgm:prSet presAssocID="{939635E3-1F5C-421F-974B-EAC38B4C08CF}" presName="arrow" presStyleLbl="bgShp" presStyleIdx="0" presStyleCnt="1"/>
      <dgm:spPr/>
    </dgm:pt>
    <dgm:pt modelId="{08D2099D-C474-4996-815D-7B4DC9CD7655}" type="pres">
      <dgm:prSet presAssocID="{939635E3-1F5C-421F-974B-EAC38B4C08CF}" presName="points" presStyleCnt="0"/>
      <dgm:spPr/>
    </dgm:pt>
    <dgm:pt modelId="{9A333B0F-1612-426D-A7A8-F6C1F321D59D}" type="pres">
      <dgm:prSet presAssocID="{473D0603-1E8E-4B47-A9D7-723A4BFB425F}" presName="compositeA" presStyleCnt="0"/>
      <dgm:spPr/>
    </dgm:pt>
    <dgm:pt modelId="{E7D09BDC-1A50-4E2E-889E-525F3C260D60}" type="pres">
      <dgm:prSet presAssocID="{473D0603-1E8E-4B47-A9D7-723A4BFB425F}" presName="textA" presStyleLbl="revTx" presStyleIdx="0" presStyleCnt="5">
        <dgm:presLayoutVars>
          <dgm:bulletEnabled val="1"/>
        </dgm:presLayoutVars>
      </dgm:prSet>
      <dgm:spPr/>
      <dgm:t>
        <a:bodyPr/>
        <a:lstStyle/>
        <a:p>
          <a:endParaRPr lang="en-US"/>
        </a:p>
      </dgm:t>
    </dgm:pt>
    <dgm:pt modelId="{037D4863-EFA1-4678-B413-EEE8A7C5B97A}" type="pres">
      <dgm:prSet presAssocID="{473D0603-1E8E-4B47-A9D7-723A4BFB425F}" presName="circleA" presStyleLbl="node1" presStyleIdx="0" presStyleCnt="5"/>
      <dgm:spPr/>
    </dgm:pt>
    <dgm:pt modelId="{06383C9F-2F91-46AD-A2CC-A2ABF19A6FFE}" type="pres">
      <dgm:prSet presAssocID="{473D0603-1E8E-4B47-A9D7-723A4BFB425F}" presName="spaceA" presStyleCnt="0"/>
      <dgm:spPr/>
    </dgm:pt>
    <dgm:pt modelId="{25DB598F-A9F3-462A-9FE5-39D5A16677C2}" type="pres">
      <dgm:prSet presAssocID="{F7AC0BEA-8615-4AFB-B841-311344DA2CEB}" presName="space" presStyleCnt="0"/>
      <dgm:spPr/>
    </dgm:pt>
    <dgm:pt modelId="{A00FBFEF-E551-4727-B159-8B948AF09625}" type="pres">
      <dgm:prSet presAssocID="{63995F5E-0AA5-4CDE-A6ED-99E8E0FCFFA0}" presName="compositeB" presStyleCnt="0"/>
      <dgm:spPr/>
    </dgm:pt>
    <dgm:pt modelId="{F04756C0-EF6C-41C1-93F6-6F61B5F289F9}" type="pres">
      <dgm:prSet presAssocID="{63995F5E-0AA5-4CDE-A6ED-99E8E0FCFFA0}" presName="textB" presStyleLbl="revTx" presStyleIdx="1" presStyleCnt="5">
        <dgm:presLayoutVars>
          <dgm:bulletEnabled val="1"/>
        </dgm:presLayoutVars>
      </dgm:prSet>
      <dgm:spPr/>
      <dgm:t>
        <a:bodyPr/>
        <a:lstStyle/>
        <a:p>
          <a:endParaRPr lang="en-US"/>
        </a:p>
      </dgm:t>
    </dgm:pt>
    <dgm:pt modelId="{0E58C91A-A4B1-4D58-B0AC-F5D5E2D92FBE}" type="pres">
      <dgm:prSet presAssocID="{63995F5E-0AA5-4CDE-A6ED-99E8E0FCFFA0}" presName="circleB" presStyleLbl="node1" presStyleIdx="1" presStyleCnt="5"/>
      <dgm:spPr/>
    </dgm:pt>
    <dgm:pt modelId="{E0DF5E90-7A20-480D-983F-3FA1EF8425B8}" type="pres">
      <dgm:prSet presAssocID="{63995F5E-0AA5-4CDE-A6ED-99E8E0FCFFA0}" presName="spaceB" presStyleCnt="0"/>
      <dgm:spPr/>
    </dgm:pt>
    <dgm:pt modelId="{521C1DE0-635F-4D71-A930-222B0CC02658}" type="pres">
      <dgm:prSet presAssocID="{C6BC5791-F4F8-411D-BFB8-04227C01FB05}" presName="space" presStyleCnt="0"/>
      <dgm:spPr/>
    </dgm:pt>
    <dgm:pt modelId="{58196753-B4CD-4EF4-A2CB-42435BDFC5DE}" type="pres">
      <dgm:prSet presAssocID="{7AAE5161-2C55-48A5-B608-C6C8E9A184FA}" presName="compositeA" presStyleCnt="0"/>
      <dgm:spPr/>
    </dgm:pt>
    <dgm:pt modelId="{2FDA89C8-AA04-4AB1-9E64-AB06F5234FF8}" type="pres">
      <dgm:prSet presAssocID="{7AAE5161-2C55-48A5-B608-C6C8E9A184FA}" presName="textA" presStyleLbl="revTx" presStyleIdx="2" presStyleCnt="5">
        <dgm:presLayoutVars>
          <dgm:bulletEnabled val="1"/>
        </dgm:presLayoutVars>
      </dgm:prSet>
      <dgm:spPr/>
      <dgm:t>
        <a:bodyPr/>
        <a:lstStyle/>
        <a:p>
          <a:endParaRPr lang="en-US"/>
        </a:p>
      </dgm:t>
    </dgm:pt>
    <dgm:pt modelId="{2D3A1E1B-DF4A-4A5D-AC74-49A4878FAD6B}" type="pres">
      <dgm:prSet presAssocID="{7AAE5161-2C55-48A5-B608-C6C8E9A184FA}" presName="circleA" presStyleLbl="node1" presStyleIdx="2" presStyleCnt="5"/>
      <dgm:spPr/>
    </dgm:pt>
    <dgm:pt modelId="{B1DA6980-1F60-4A06-909C-4F1641889B73}" type="pres">
      <dgm:prSet presAssocID="{7AAE5161-2C55-48A5-B608-C6C8E9A184FA}" presName="spaceA" presStyleCnt="0"/>
      <dgm:spPr/>
    </dgm:pt>
    <dgm:pt modelId="{64D7798A-A8D8-4394-BB59-C7EB70331D07}" type="pres">
      <dgm:prSet presAssocID="{A0D88030-BB2E-4EBE-9BA2-3A16E949F177}" presName="space" presStyleCnt="0"/>
      <dgm:spPr/>
    </dgm:pt>
    <dgm:pt modelId="{64EAF53A-ED14-4A18-A281-F2D593FCF3BC}" type="pres">
      <dgm:prSet presAssocID="{AD4DF685-46F9-40AB-BF07-64E9D1AD0835}" presName="compositeB" presStyleCnt="0"/>
      <dgm:spPr/>
    </dgm:pt>
    <dgm:pt modelId="{5EC84D89-6281-44CC-A9DD-1F2E667F574F}" type="pres">
      <dgm:prSet presAssocID="{AD4DF685-46F9-40AB-BF07-64E9D1AD0835}" presName="textB" presStyleLbl="revTx" presStyleIdx="3" presStyleCnt="5">
        <dgm:presLayoutVars>
          <dgm:bulletEnabled val="1"/>
        </dgm:presLayoutVars>
      </dgm:prSet>
      <dgm:spPr/>
      <dgm:t>
        <a:bodyPr/>
        <a:lstStyle/>
        <a:p>
          <a:endParaRPr lang="en-US"/>
        </a:p>
      </dgm:t>
    </dgm:pt>
    <dgm:pt modelId="{E1802FA0-7BE3-4733-84B9-AECD522BB9B2}" type="pres">
      <dgm:prSet presAssocID="{AD4DF685-46F9-40AB-BF07-64E9D1AD0835}" presName="circleB" presStyleLbl="node1" presStyleIdx="3" presStyleCnt="5"/>
      <dgm:spPr/>
    </dgm:pt>
    <dgm:pt modelId="{729C9B04-2525-4790-9994-B40BF8804C30}" type="pres">
      <dgm:prSet presAssocID="{AD4DF685-46F9-40AB-BF07-64E9D1AD0835}" presName="spaceB" presStyleCnt="0"/>
      <dgm:spPr/>
    </dgm:pt>
    <dgm:pt modelId="{1A122778-288B-4000-85AC-CF4C63E15AC1}" type="pres">
      <dgm:prSet presAssocID="{658195A9-BBE2-4CFA-BFCD-7B17645BA709}" presName="space" presStyleCnt="0"/>
      <dgm:spPr/>
    </dgm:pt>
    <dgm:pt modelId="{61FC172A-F8C0-44DE-9521-F266174E6B43}" type="pres">
      <dgm:prSet presAssocID="{49F62D8D-23A0-4BD7-97B4-7644AE73201F}" presName="compositeA" presStyleCnt="0"/>
      <dgm:spPr/>
    </dgm:pt>
    <dgm:pt modelId="{5AA87F94-07F2-4343-B816-96E558B2CB0B}" type="pres">
      <dgm:prSet presAssocID="{49F62D8D-23A0-4BD7-97B4-7644AE73201F}" presName="textA" presStyleLbl="revTx" presStyleIdx="4" presStyleCnt="5">
        <dgm:presLayoutVars>
          <dgm:bulletEnabled val="1"/>
        </dgm:presLayoutVars>
      </dgm:prSet>
      <dgm:spPr/>
      <dgm:t>
        <a:bodyPr/>
        <a:lstStyle/>
        <a:p>
          <a:endParaRPr lang="en-US"/>
        </a:p>
      </dgm:t>
    </dgm:pt>
    <dgm:pt modelId="{A6A8C75C-A57A-4AF7-A6AF-606E4A6EE2CC}" type="pres">
      <dgm:prSet presAssocID="{49F62D8D-23A0-4BD7-97B4-7644AE73201F}" presName="circleA" presStyleLbl="node1" presStyleIdx="4" presStyleCnt="5"/>
      <dgm:spPr/>
    </dgm:pt>
    <dgm:pt modelId="{557F775B-40FB-40D3-A0AF-E3BF6B509939}" type="pres">
      <dgm:prSet presAssocID="{49F62D8D-23A0-4BD7-97B4-7644AE73201F}" presName="spaceA" presStyleCnt="0"/>
      <dgm:spPr/>
    </dgm:pt>
  </dgm:ptLst>
  <dgm:cxnLst>
    <dgm:cxn modelId="{58C8DA33-43C3-4BB1-953D-B8C7225DA08C}" type="presOf" srcId="{939635E3-1F5C-421F-974B-EAC38B4C08CF}" destId="{3FAD75ED-B0FB-4893-AD92-40885B8C7AD0}" srcOrd="0" destOrd="0" presId="urn:microsoft.com/office/officeart/2005/8/layout/hProcess11"/>
    <dgm:cxn modelId="{85D50873-C50B-428C-9933-157C2F702253}" srcId="{939635E3-1F5C-421F-974B-EAC38B4C08CF}" destId="{7AAE5161-2C55-48A5-B608-C6C8E9A184FA}" srcOrd="2" destOrd="0" parTransId="{3B6DD6C1-D115-4EEF-A4EE-48600256CF67}" sibTransId="{A0D88030-BB2E-4EBE-9BA2-3A16E949F177}"/>
    <dgm:cxn modelId="{DB7A7563-A114-456B-BA20-3A2FE0431D3D}" type="presOf" srcId="{AD4DF685-46F9-40AB-BF07-64E9D1AD0835}" destId="{5EC84D89-6281-44CC-A9DD-1F2E667F574F}" srcOrd="0" destOrd="0" presId="urn:microsoft.com/office/officeart/2005/8/layout/hProcess11"/>
    <dgm:cxn modelId="{6936B66C-9C1A-40F8-9CA7-B6CC351DB7A5}" srcId="{939635E3-1F5C-421F-974B-EAC38B4C08CF}" destId="{AD4DF685-46F9-40AB-BF07-64E9D1AD0835}" srcOrd="3" destOrd="0" parTransId="{4FD39E53-6CAF-4A29-8EE1-B9592DD684D5}" sibTransId="{658195A9-BBE2-4CFA-BFCD-7B17645BA709}"/>
    <dgm:cxn modelId="{4936677E-5CC8-4AD2-871C-DE7F920BF706}" type="presOf" srcId="{63995F5E-0AA5-4CDE-A6ED-99E8E0FCFFA0}" destId="{F04756C0-EF6C-41C1-93F6-6F61B5F289F9}" srcOrd="0" destOrd="0" presId="urn:microsoft.com/office/officeart/2005/8/layout/hProcess11"/>
    <dgm:cxn modelId="{8266D434-07A2-4B8C-9745-170B4BF52F71}" srcId="{939635E3-1F5C-421F-974B-EAC38B4C08CF}" destId="{49F62D8D-23A0-4BD7-97B4-7644AE73201F}" srcOrd="4" destOrd="0" parTransId="{A169CA29-0C17-4706-A1AB-7C4DA55CBA4B}" sibTransId="{DA88A6C0-2538-493B-9ED4-2601D1A23973}"/>
    <dgm:cxn modelId="{B5B57F3D-3687-413E-8ABF-D15D0D98F02C}" srcId="{939635E3-1F5C-421F-974B-EAC38B4C08CF}" destId="{63995F5E-0AA5-4CDE-A6ED-99E8E0FCFFA0}" srcOrd="1" destOrd="0" parTransId="{6204969D-3B85-4CCD-AEC9-0FA9299DD43D}" sibTransId="{C6BC5791-F4F8-411D-BFB8-04227C01FB05}"/>
    <dgm:cxn modelId="{26928F24-489B-4B32-93C5-3F34AD4A3580}" type="presOf" srcId="{49F62D8D-23A0-4BD7-97B4-7644AE73201F}" destId="{5AA87F94-07F2-4343-B816-96E558B2CB0B}" srcOrd="0" destOrd="0" presId="urn:microsoft.com/office/officeart/2005/8/layout/hProcess11"/>
    <dgm:cxn modelId="{1132FF89-007A-4332-86B6-93569AB9FE2A}" srcId="{939635E3-1F5C-421F-974B-EAC38B4C08CF}" destId="{473D0603-1E8E-4B47-A9D7-723A4BFB425F}" srcOrd="0" destOrd="0" parTransId="{08DF9404-4218-47E2-A6FA-DBCEB745E3EE}" sibTransId="{F7AC0BEA-8615-4AFB-B841-311344DA2CEB}"/>
    <dgm:cxn modelId="{C57AA4A2-EEA3-4056-BFBE-F53BEB29BA83}" type="presOf" srcId="{473D0603-1E8E-4B47-A9D7-723A4BFB425F}" destId="{E7D09BDC-1A50-4E2E-889E-525F3C260D60}" srcOrd="0" destOrd="0" presId="urn:microsoft.com/office/officeart/2005/8/layout/hProcess11"/>
    <dgm:cxn modelId="{136E2F3D-F7E7-4661-8E37-B7F8D1BA03A2}" type="presOf" srcId="{7AAE5161-2C55-48A5-B608-C6C8E9A184FA}" destId="{2FDA89C8-AA04-4AB1-9E64-AB06F5234FF8}" srcOrd="0" destOrd="0" presId="urn:microsoft.com/office/officeart/2005/8/layout/hProcess11"/>
    <dgm:cxn modelId="{AD686141-FE06-4B90-BF47-1CADA8287820}" type="presParOf" srcId="{3FAD75ED-B0FB-4893-AD92-40885B8C7AD0}" destId="{AE85071A-47C9-4393-BFA2-DBE1CC835651}" srcOrd="0" destOrd="0" presId="urn:microsoft.com/office/officeart/2005/8/layout/hProcess11"/>
    <dgm:cxn modelId="{54147F99-6054-40B6-AECD-4879CB180451}" type="presParOf" srcId="{3FAD75ED-B0FB-4893-AD92-40885B8C7AD0}" destId="{08D2099D-C474-4996-815D-7B4DC9CD7655}" srcOrd="1" destOrd="0" presId="urn:microsoft.com/office/officeart/2005/8/layout/hProcess11"/>
    <dgm:cxn modelId="{E469DAC7-B224-416D-8FFF-9E84A55BA33B}" type="presParOf" srcId="{08D2099D-C474-4996-815D-7B4DC9CD7655}" destId="{9A333B0F-1612-426D-A7A8-F6C1F321D59D}" srcOrd="0" destOrd="0" presId="urn:microsoft.com/office/officeart/2005/8/layout/hProcess11"/>
    <dgm:cxn modelId="{BA294007-20BE-4DAA-88F9-30B0F304EB00}" type="presParOf" srcId="{9A333B0F-1612-426D-A7A8-F6C1F321D59D}" destId="{E7D09BDC-1A50-4E2E-889E-525F3C260D60}" srcOrd="0" destOrd="0" presId="urn:microsoft.com/office/officeart/2005/8/layout/hProcess11"/>
    <dgm:cxn modelId="{92F59C10-B5DD-4D0C-8311-53A17C2EDB0A}" type="presParOf" srcId="{9A333B0F-1612-426D-A7A8-F6C1F321D59D}" destId="{037D4863-EFA1-4678-B413-EEE8A7C5B97A}" srcOrd="1" destOrd="0" presId="urn:microsoft.com/office/officeart/2005/8/layout/hProcess11"/>
    <dgm:cxn modelId="{31FF6C94-F12D-427B-9E3D-524691F1AC89}" type="presParOf" srcId="{9A333B0F-1612-426D-A7A8-F6C1F321D59D}" destId="{06383C9F-2F91-46AD-A2CC-A2ABF19A6FFE}" srcOrd="2" destOrd="0" presId="urn:microsoft.com/office/officeart/2005/8/layout/hProcess11"/>
    <dgm:cxn modelId="{547AB51E-1E7F-455D-A1B4-E31B8B2FABE4}" type="presParOf" srcId="{08D2099D-C474-4996-815D-7B4DC9CD7655}" destId="{25DB598F-A9F3-462A-9FE5-39D5A16677C2}" srcOrd="1" destOrd="0" presId="urn:microsoft.com/office/officeart/2005/8/layout/hProcess11"/>
    <dgm:cxn modelId="{35997A52-6DCD-4D7F-80A6-DA3E85296617}" type="presParOf" srcId="{08D2099D-C474-4996-815D-7B4DC9CD7655}" destId="{A00FBFEF-E551-4727-B159-8B948AF09625}" srcOrd="2" destOrd="0" presId="urn:microsoft.com/office/officeart/2005/8/layout/hProcess11"/>
    <dgm:cxn modelId="{E3CACD21-CE7C-4F73-8193-4EF76B5066CE}" type="presParOf" srcId="{A00FBFEF-E551-4727-B159-8B948AF09625}" destId="{F04756C0-EF6C-41C1-93F6-6F61B5F289F9}" srcOrd="0" destOrd="0" presId="urn:microsoft.com/office/officeart/2005/8/layout/hProcess11"/>
    <dgm:cxn modelId="{383C68F0-4B65-4212-A836-8CD3C8F76E28}" type="presParOf" srcId="{A00FBFEF-E551-4727-B159-8B948AF09625}" destId="{0E58C91A-A4B1-4D58-B0AC-F5D5E2D92FBE}" srcOrd="1" destOrd="0" presId="urn:microsoft.com/office/officeart/2005/8/layout/hProcess11"/>
    <dgm:cxn modelId="{084015E9-70F0-4D55-8608-4FB8D161ADBA}" type="presParOf" srcId="{A00FBFEF-E551-4727-B159-8B948AF09625}" destId="{E0DF5E90-7A20-480D-983F-3FA1EF8425B8}" srcOrd="2" destOrd="0" presId="urn:microsoft.com/office/officeart/2005/8/layout/hProcess11"/>
    <dgm:cxn modelId="{396D74AE-B23B-45F3-90A0-593F376C66BF}" type="presParOf" srcId="{08D2099D-C474-4996-815D-7B4DC9CD7655}" destId="{521C1DE0-635F-4D71-A930-222B0CC02658}" srcOrd="3" destOrd="0" presId="urn:microsoft.com/office/officeart/2005/8/layout/hProcess11"/>
    <dgm:cxn modelId="{4B0615F4-BFEA-4ABE-B32A-C863072F1D3B}" type="presParOf" srcId="{08D2099D-C474-4996-815D-7B4DC9CD7655}" destId="{58196753-B4CD-4EF4-A2CB-42435BDFC5DE}" srcOrd="4" destOrd="0" presId="urn:microsoft.com/office/officeart/2005/8/layout/hProcess11"/>
    <dgm:cxn modelId="{BE66328E-ECA1-415B-B282-DEE3CAB2A999}" type="presParOf" srcId="{58196753-B4CD-4EF4-A2CB-42435BDFC5DE}" destId="{2FDA89C8-AA04-4AB1-9E64-AB06F5234FF8}" srcOrd="0" destOrd="0" presId="urn:microsoft.com/office/officeart/2005/8/layout/hProcess11"/>
    <dgm:cxn modelId="{15DF2DAB-BF79-4373-A194-CA2992710F4F}" type="presParOf" srcId="{58196753-B4CD-4EF4-A2CB-42435BDFC5DE}" destId="{2D3A1E1B-DF4A-4A5D-AC74-49A4878FAD6B}" srcOrd="1" destOrd="0" presId="urn:microsoft.com/office/officeart/2005/8/layout/hProcess11"/>
    <dgm:cxn modelId="{F08645F6-AB4E-466F-A3F5-B5039B98E05B}" type="presParOf" srcId="{58196753-B4CD-4EF4-A2CB-42435BDFC5DE}" destId="{B1DA6980-1F60-4A06-909C-4F1641889B73}" srcOrd="2" destOrd="0" presId="urn:microsoft.com/office/officeart/2005/8/layout/hProcess11"/>
    <dgm:cxn modelId="{CA60F240-C78F-4309-A762-6A4511F0FD96}" type="presParOf" srcId="{08D2099D-C474-4996-815D-7B4DC9CD7655}" destId="{64D7798A-A8D8-4394-BB59-C7EB70331D07}" srcOrd="5" destOrd="0" presId="urn:microsoft.com/office/officeart/2005/8/layout/hProcess11"/>
    <dgm:cxn modelId="{53CCFDA4-3658-4751-9344-C8546BC9E643}" type="presParOf" srcId="{08D2099D-C474-4996-815D-7B4DC9CD7655}" destId="{64EAF53A-ED14-4A18-A281-F2D593FCF3BC}" srcOrd="6" destOrd="0" presId="urn:microsoft.com/office/officeart/2005/8/layout/hProcess11"/>
    <dgm:cxn modelId="{F8CC7D8A-9E4F-4ADE-B9A5-60B21DA89BEA}" type="presParOf" srcId="{64EAF53A-ED14-4A18-A281-F2D593FCF3BC}" destId="{5EC84D89-6281-44CC-A9DD-1F2E667F574F}" srcOrd="0" destOrd="0" presId="urn:microsoft.com/office/officeart/2005/8/layout/hProcess11"/>
    <dgm:cxn modelId="{09C99451-0521-468B-B5F2-C04574186D5F}" type="presParOf" srcId="{64EAF53A-ED14-4A18-A281-F2D593FCF3BC}" destId="{E1802FA0-7BE3-4733-84B9-AECD522BB9B2}" srcOrd="1" destOrd="0" presId="urn:microsoft.com/office/officeart/2005/8/layout/hProcess11"/>
    <dgm:cxn modelId="{402D230E-61D0-42C5-99F9-F025EE55AC60}" type="presParOf" srcId="{64EAF53A-ED14-4A18-A281-F2D593FCF3BC}" destId="{729C9B04-2525-4790-9994-B40BF8804C30}" srcOrd="2" destOrd="0" presId="urn:microsoft.com/office/officeart/2005/8/layout/hProcess11"/>
    <dgm:cxn modelId="{EF35063E-34FB-4E02-869B-3AF244399701}" type="presParOf" srcId="{08D2099D-C474-4996-815D-7B4DC9CD7655}" destId="{1A122778-288B-4000-85AC-CF4C63E15AC1}" srcOrd="7" destOrd="0" presId="urn:microsoft.com/office/officeart/2005/8/layout/hProcess11"/>
    <dgm:cxn modelId="{8192CAA9-9DC1-4F4B-B759-81398D674AF0}" type="presParOf" srcId="{08D2099D-C474-4996-815D-7B4DC9CD7655}" destId="{61FC172A-F8C0-44DE-9521-F266174E6B43}" srcOrd="8" destOrd="0" presId="urn:microsoft.com/office/officeart/2005/8/layout/hProcess11"/>
    <dgm:cxn modelId="{54B6A607-3B68-4312-A178-03C503DBA652}" type="presParOf" srcId="{61FC172A-F8C0-44DE-9521-F266174E6B43}" destId="{5AA87F94-07F2-4343-B816-96E558B2CB0B}" srcOrd="0" destOrd="0" presId="urn:microsoft.com/office/officeart/2005/8/layout/hProcess11"/>
    <dgm:cxn modelId="{15349C5F-FFB4-4CC8-98AF-491D198261B3}" type="presParOf" srcId="{61FC172A-F8C0-44DE-9521-F266174E6B43}" destId="{A6A8C75C-A57A-4AF7-A6AF-606E4A6EE2CC}" srcOrd="1" destOrd="0" presId="urn:microsoft.com/office/officeart/2005/8/layout/hProcess11"/>
    <dgm:cxn modelId="{97E0CDBA-A1D4-45A5-BD1C-9D6B43D49878}" type="presParOf" srcId="{61FC172A-F8C0-44DE-9521-F266174E6B43}" destId="{557F775B-40FB-40D3-A0AF-E3BF6B509939}"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FD3F54-1240-46FA-AD00-87FFA2EF97F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72B5E60-11AA-4146-94B7-E6722AC4F38C}">
      <dgm:prSet phldrT="[Text]" custT="1"/>
      <dgm:spPr/>
      <dgm:t>
        <a:bodyPr/>
        <a:lstStyle/>
        <a:p>
          <a:r>
            <a:rPr lang="en-US" sz="1300" dirty="0">
              <a:latin typeface="Candara" panose="020E0502030303020204" pitchFamily="34" charset="0"/>
            </a:rPr>
            <a:t>Fiscal policy reforms </a:t>
          </a:r>
        </a:p>
      </dgm:t>
    </dgm:pt>
    <dgm:pt modelId="{07E37236-4851-4324-8957-71D72CB1DE74}" type="parTrans" cxnId="{20ECB3F4-5C0E-417E-830C-12864AAF195D}">
      <dgm:prSet/>
      <dgm:spPr/>
      <dgm:t>
        <a:bodyPr/>
        <a:lstStyle/>
        <a:p>
          <a:endParaRPr lang="en-US" sz="1400"/>
        </a:p>
      </dgm:t>
    </dgm:pt>
    <dgm:pt modelId="{96F534A0-6F00-44D4-9AFE-C5BDAF3999D7}" type="sibTrans" cxnId="{20ECB3F4-5C0E-417E-830C-12864AAF195D}">
      <dgm:prSet/>
      <dgm:spPr/>
      <dgm:t>
        <a:bodyPr/>
        <a:lstStyle/>
        <a:p>
          <a:endParaRPr lang="en-US" sz="1400"/>
        </a:p>
      </dgm:t>
    </dgm:pt>
    <dgm:pt modelId="{CB19232C-9461-4B1C-8103-55655563109F}">
      <dgm:prSet phldrT="[Text]" custT="1"/>
      <dgm:spPr/>
      <dgm:t>
        <a:bodyPr/>
        <a:lstStyle/>
        <a:p>
          <a:r>
            <a:rPr lang="en-US" sz="1300" dirty="0">
              <a:latin typeface="Candara" panose="020E0502030303020204" pitchFamily="34" charset="0"/>
            </a:rPr>
            <a:t>Financial  sector  reforms </a:t>
          </a:r>
        </a:p>
      </dgm:t>
    </dgm:pt>
    <dgm:pt modelId="{8A08D0F6-35F2-4932-8BC9-B6F5CF18DFF1}" type="parTrans" cxnId="{0FCE9AD3-B503-44E5-B1F1-C1D4DB236712}">
      <dgm:prSet/>
      <dgm:spPr/>
      <dgm:t>
        <a:bodyPr/>
        <a:lstStyle/>
        <a:p>
          <a:endParaRPr lang="en-US" sz="1400"/>
        </a:p>
      </dgm:t>
    </dgm:pt>
    <dgm:pt modelId="{5A422830-0D58-4903-809F-464CDA7B1EA4}" type="sibTrans" cxnId="{0FCE9AD3-B503-44E5-B1F1-C1D4DB236712}">
      <dgm:prSet/>
      <dgm:spPr/>
      <dgm:t>
        <a:bodyPr/>
        <a:lstStyle/>
        <a:p>
          <a:endParaRPr lang="en-US" sz="1400"/>
        </a:p>
      </dgm:t>
    </dgm:pt>
    <dgm:pt modelId="{7A775C45-69B9-4A15-B4C7-C82665E299FC}">
      <dgm:prSet phldrT="[Text]" custT="1"/>
      <dgm:spPr/>
      <dgm:t>
        <a:bodyPr/>
        <a:lstStyle/>
        <a:p>
          <a:r>
            <a:rPr lang="en-US" sz="1300" dirty="0">
              <a:latin typeface="Candara" panose="020E0502030303020204" pitchFamily="34" charset="0"/>
            </a:rPr>
            <a:t>Interest rates deregulated</a:t>
          </a:r>
        </a:p>
      </dgm:t>
    </dgm:pt>
    <dgm:pt modelId="{DC7B40A2-C27C-4937-B794-EF71E860CCD3}" type="parTrans" cxnId="{51731AFD-8A60-4AB1-9871-FDB9BE3BB7AB}">
      <dgm:prSet/>
      <dgm:spPr/>
      <dgm:t>
        <a:bodyPr/>
        <a:lstStyle/>
        <a:p>
          <a:endParaRPr lang="en-US" sz="1400"/>
        </a:p>
      </dgm:t>
    </dgm:pt>
    <dgm:pt modelId="{CF027F88-2605-48E3-BE4E-AFA26048B713}" type="sibTrans" cxnId="{51731AFD-8A60-4AB1-9871-FDB9BE3BB7AB}">
      <dgm:prSet/>
      <dgm:spPr/>
      <dgm:t>
        <a:bodyPr/>
        <a:lstStyle/>
        <a:p>
          <a:endParaRPr lang="en-US" sz="1400"/>
        </a:p>
      </dgm:t>
    </dgm:pt>
    <dgm:pt modelId="{680FD5CB-9579-41F3-8DA7-051F97880F6D}">
      <dgm:prSet phldrT="[Text]" custT="1"/>
      <dgm:spPr/>
      <dgm:t>
        <a:bodyPr/>
        <a:lstStyle/>
        <a:p>
          <a:r>
            <a:rPr lang="en-US" sz="1300" dirty="0">
              <a:latin typeface="Candara" panose="020E0502030303020204" pitchFamily="34" charset="0"/>
            </a:rPr>
            <a:t>External sector reforms </a:t>
          </a:r>
        </a:p>
      </dgm:t>
    </dgm:pt>
    <dgm:pt modelId="{FDC42ACC-2A30-4AAA-B31E-67E882E6C3D6}" type="parTrans" cxnId="{0DF46F45-54FB-4ADF-B851-8565ECB84557}">
      <dgm:prSet/>
      <dgm:spPr/>
      <dgm:t>
        <a:bodyPr/>
        <a:lstStyle/>
        <a:p>
          <a:endParaRPr lang="en-US" sz="1400"/>
        </a:p>
      </dgm:t>
    </dgm:pt>
    <dgm:pt modelId="{AE0F234F-9E17-4BFA-B5A1-319D43AD388C}" type="sibTrans" cxnId="{0DF46F45-54FB-4ADF-B851-8565ECB84557}">
      <dgm:prSet/>
      <dgm:spPr/>
      <dgm:t>
        <a:bodyPr/>
        <a:lstStyle/>
        <a:p>
          <a:endParaRPr lang="en-US" sz="1400"/>
        </a:p>
      </dgm:t>
    </dgm:pt>
    <dgm:pt modelId="{194220D9-BFCE-415D-8C25-52A1D8950781}">
      <dgm:prSet phldrT="[Text]" custT="1"/>
      <dgm:spPr/>
      <dgm:t>
        <a:bodyPr/>
        <a:lstStyle/>
        <a:p>
          <a:r>
            <a:rPr lang="en-US" sz="1300" dirty="0">
              <a:latin typeface="Candara" panose="020E0502030303020204" pitchFamily="34" charset="0"/>
            </a:rPr>
            <a:t>Import licensing abolished; tariff rates brought down</a:t>
          </a:r>
        </a:p>
      </dgm:t>
    </dgm:pt>
    <dgm:pt modelId="{D7289906-2AB9-42E9-8540-516E4452E12C}" type="parTrans" cxnId="{46569F29-8AD5-4940-B54C-63E9F7C7304B}">
      <dgm:prSet/>
      <dgm:spPr/>
      <dgm:t>
        <a:bodyPr/>
        <a:lstStyle/>
        <a:p>
          <a:endParaRPr lang="en-US" sz="1400"/>
        </a:p>
      </dgm:t>
    </dgm:pt>
    <dgm:pt modelId="{5E64353E-9006-4BBE-B826-79D2427FC0D5}" type="sibTrans" cxnId="{46569F29-8AD5-4940-B54C-63E9F7C7304B}">
      <dgm:prSet/>
      <dgm:spPr/>
      <dgm:t>
        <a:bodyPr/>
        <a:lstStyle/>
        <a:p>
          <a:endParaRPr lang="en-US" sz="1400"/>
        </a:p>
      </dgm:t>
    </dgm:pt>
    <dgm:pt modelId="{1F87475D-4CD5-45A4-AAE0-AAB2BD8B5A6A}">
      <dgm:prSet phldrT="[Text]" custT="1"/>
      <dgm:spPr/>
      <dgm:t>
        <a:bodyPr/>
        <a:lstStyle/>
        <a:p>
          <a:r>
            <a:rPr lang="en-US" sz="1300" dirty="0">
              <a:latin typeface="Candara" panose="020E0502030303020204" pitchFamily="34" charset="0"/>
            </a:rPr>
            <a:t>Direct Taxes: Corporate and income tax rates brought down; list of exemptions pruned</a:t>
          </a:r>
        </a:p>
      </dgm:t>
    </dgm:pt>
    <dgm:pt modelId="{DE7AC569-5C11-4FBE-B9AA-DF9FE432BBDA}" type="parTrans" cxnId="{B11688E7-6925-43F5-8F11-CAEA11CB2822}">
      <dgm:prSet/>
      <dgm:spPr/>
      <dgm:t>
        <a:bodyPr/>
        <a:lstStyle/>
        <a:p>
          <a:endParaRPr lang="en-US" sz="1400"/>
        </a:p>
      </dgm:t>
    </dgm:pt>
    <dgm:pt modelId="{1CDC8F2D-F39F-4FA0-8450-BE54C3C04B68}" type="sibTrans" cxnId="{B11688E7-6925-43F5-8F11-CAEA11CB2822}">
      <dgm:prSet/>
      <dgm:spPr/>
      <dgm:t>
        <a:bodyPr/>
        <a:lstStyle/>
        <a:p>
          <a:endParaRPr lang="en-US" sz="1400"/>
        </a:p>
      </dgm:t>
    </dgm:pt>
    <dgm:pt modelId="{F608883F-6C2F-48D6-90E0-8FB63EBCBF2A}">
      <dgm:prSet phldrT="[Text]" custT="1"/>
      <dgm:spPr/>
      <dgm:t>
        <a:bodyPr/>
        <a:lstStyle/>
        <a:p>
          <a:r>
            <a:rPr lang="en-US" sz="1300" dirty="0">
              <a:latin typeface="Candara" panose="020E0502030303020204" pitchFamily="34" charset="0"/>
            </a:rPr>
            <a:t>Infrastructure and Social sector  reforms </a:t>
          </a:r>
        </a:p>
      </dgm:t>
    </dgm:pt>
    <dgm:pt modelId="{04899B19-8031-4E6E-8062-608DF9923095}" type="parTrans" cxnId="{D948721A-943D-4C4E-968E-A9D4CEF24A8B}">
      <dgm:prSet/>
      <dgm:spPr/>
      <dgm:t>
        <a:bodyPr/>
        <a:lstStyle/>
        <a:p>
          <a:endParaRPr lang="en-US" sz="1400"/>
        </a:p>
      </dgm:t>
    </dgm:pt>
    <dgm:pt modelId="{B67CE818-E1D4-4704-8CAE-4B05A7ED0775}" type="sibTrans" cxnId="{D948721A-943D-4C4E-968E-A9D4CEF24A8B}">
      <dgm:prSet/>
      <dgm:spPr/>
      <dgm:t>
        <a:bodyPr/>
        <a:lstStyle/>
        <a:p>
          <a:endParaRPr lang="en-US" sz="1400"/>
        </a:p>
      </dgm:t>
    </dgm:pt>
    <dgm:pt modelId="{A4633790-E341-435D-B94B-B13B39D3D524}">
      <dgm:prSet phldrT="[Text]" custT="1"/>
      <dgm:spPr/>
      <dgm:t>
        <a:bodyPr/>
        <a:lstStyle/>
        <a:p>
          <a:r>
            <a:rPr lang="en-IN" sz="1300" dirty="0">
              <a:latin typeface="Candara" panose="020E0502030303020204" pitchFamily="34" charset="0"/>
            </a:rPr>
            <a:t>PPP encouraged </a:t>
          </a:r>
          <a:endParaRPr lang="en-US" sz="1300" dirty="0">
            <a:latin typeface="Candara" panose="020E0502030303020204" pitchFamily="34" charset="0"/>
          </a:endParaRPr>
        </a:p>
      </dgm:t>
    </dgm:pt>
    <dgm:pt modelId="{FA061387-EC16-460E-A36B-3751971650B8}" type="parTrans" cxnId="{4DDEC2A0-5943-4CC9-971B-275F01515D81}">
      <dgm:prSet/>
      <dgm:spPr/>
      <dgm:t>
        <a:bodyPr/>
        <a:lstStyle/>
        <a:p>
          <a:endParaRPr lang="en-US" sz="1400"/>
        </a:p>
      </dgm:t>
    </dgm:pt>
    <dgm:pt modelId="{81DC3B6C-DF6E-466E-88A0-CBB9F6BE5740}" type="sibTrans" cxnId="{4DDEC2A0-5943-4CC9-971B-275F01515D81}">
      <dgm:prSet/>
      <dgm:spPr/>
      <dgm:t>
        <a:bodyPr/>
        <a:lstStyle/>
        <a:p>
          <a:endParaRPr lang="en-US" sz="1400"/>
        </a:p>
      </dgm:t>
    </dgm:pt>
    <dgm:pt modelId="{26640FD7-9C0E-4DF8-8D14-9CF428498601}">
      <dgm:prSet phldrT="[Text]" custT="1"/>
      <dgm:spPr/>
      <dgm:t>
        <a:bodyPr/>
        <a:lstStyle/>
        <a:p>
          <a:r>
            <a:rPr lang="en-US" sz="1300" dirty="0">
              <a:latin typeface="Candara" panose="020E0502030303020204" pitchFamily="34" charset="0"/>
            </a:rPr>
            <a:t>Indirect Taxes: Customs rate lowered,  central excise and state sales tax regimes progressively modified towards value added tax (VAT)</a:t>
          </a:r>
        </a:p>
      </dgm:t>
    </dgm:pt>
    <dgm:pt modelId="{A9ADCF47-D488-4D20-BF83-73CCDC8F63A4}" type="parTrans" cxnId="{0A17339C-4C13-4994-BB06-34384D18D476}">
      <dgm:prSet/>
      <dgm:spPr/>
      <dgm:t>
        <a:bodyPr/>
        <a:lstStyle/>
        <a:p>
          <a:endParaRPr lang="en-US" sz="1400"/>
        </a:p>
      </dgm:t>
    </dgm:pt>
    <dgm:pt modelId="{A5FE48C2-85AC-40E7-9663-B06E71A146C1}" type="sibTrans" cxnId="{0A17339C-4C13-4994-BB06-34384D18D476}">
      <dgm:prSet/>
      <dgm:spPr/>
      <dgm:t>
        <a:bodyPr/>
        <a:lstStyle/>
        <a:p>
          <a:endParaRPr lang="en-US" sz="1400"/>
        </a:p>
      </dgm:t>
    </dgm:pt>
    <dgm:pt modelId="{A461F737-484C-4CE0-AFDD-950FE35398F6}">
      <dgm:prSet phldrT="[Text]" custT="1"/>
      <dgm:spPr/>
      <dgm:t>
        <a:bodyPr/>
        <a:lstStyle/>
        <a:p>
          <a:r>
            <a:rPr lang="en-US" sz="1300" dirty="0">
              <a:latin typeface="Candara" panose="020E0502030303020204" pitchFamily="34" charset="0"/>
            </a:rPr>
            <a:t>Limits on government borrowing from RBI imposed</a:t>
          </a:r>
        </a:p>
      </dgm:t>
    </dgm:pt>
    <dgm:pt modelId="{5AF0EBBC-62A9-4AC5-9CEC-F2E3DDC993C1}" type="parTrans" cxnId="{A7C8441A-6B9A-48EE-B43A-D59BF5C90BF9}">
      <dgm:prSet/>
      <dgm:spPr/>
      <dgm:t>
        <a:bodyPr/>
        <a:lstStyle/>
        <a:p>
          <a:endParaRPr lang="en-US" sz="1400"/>
        </a:p>
      </dgm:t>
    </dgm:pt>
    <dgm:pt modelId="{83009C5B-F096-4BCD-B858-D2D944977869}" type="sibTrans" cxnId="{A7C8441A-6B9A-48EE-B43A-D59BF5C90BF9}">
      <dgm:prSet/>
      <dgm:spPr/>
      <dgm:t>
        <a:bodyPr/>
        <a:lstStyle/>
        <a:p>
          <a:endParaRPr lang="en-US" sz="1400"/>
        </a:p>
      </dgm:t>
    </dgm:pt>
    <dgm:pt modelId="{E769CC98-2BB4-4DE4-92F6-581FE3A316AF}">
      <dgm:prSet phldrT="[Text]" custT="1"/>
      <dgm:spPr/>
      <dgm:t>
        <a:bodyPr/>
        <a:lstStyle/>
        <a:p>
          <a:r>
            <a:rPr lang="en-US" sz="1300" dirty="0">
              <a:latin typeface="Candara" panose="020E0502030303020204" pitchFamily="34" charset="0"/>
            </a:rPr>
            <a:t>More freedom to banks allowed</a:t>
          </a:r>
        </a:p>
      </dgm:t>
    </dgm:pt>
    <dgm:pt modelId="{0562B7BB-AE61-4C6C-B824-92015F75C45C}" type="parTrans" cxnId="{91E41D7D-1EFD-44D0-9EE2-D0D804A136AA}">
      <dgm:prSet/>
      <dgm:spPr/>
      <dgm:t>
        <a:bodyPr/>
        <a:lstStyle/>
        <a:p>
          <a:endParaRPr lang="en-US" sz="1400"/>
        </a:p>
      </dgm:t>
    </dgm:pt>
    <dgm:pt modelId="{47EAE225-E9A0-4F67-8988-81D97589FBA1}" type="sibTrans" cxnId="{91E41D7D-1EFD-44D0-9EE2-D0D804A136AA}">
      <dgm:prSet/>
      <dgm:spPr/>
      <dgm:t>
        <a:bodyPr/>
        <a:lstStyle/>
        <a:p>
          <a:endParaRPr lang="en-US" sz="1400"/>
        </a:p>
      </dgm:t>
    </dgm:pt>
    <dgm:pt modelId="{832CE655-4E1C-468C-95D8-38266CDE87DE}">
      <dgm:prSet phldrT="[Text]" custT="1"/>
      <dgm:spPr/>
      <dgm:t>
        <a:bodyPr/>
        <a:lstStyle/>
        <a:p>
          <a:r>
            <a:rPr lang="en-US" sz="1300" dirty="0">
              <a:latin typeface="Candara" panose="020E0502030303020204" pitchFamily="34" charset="0"/>
            </a:rPr>
            <a:t>Market determined exchange rate introduced, rupee convertibility introduced</a:t>
          </a:r>
        </a:p>
      </dgm:t>
    </dgm:pt>
    <dgm:pt modelId="{24B36869-B63C-4569-BBC6-16F0E3AF5112}" type="parTrans" cxnId="{E8B3FED3-749E-44FE-9C22-F7B682B260D4}">
      <dgm:prSet/>
      <dgm:spPr/>
      <dgm:t>
        <a:bodyPr/>
        <a:lstStyle/>
        <a:p>
          <a:endParaRPr lang="en-US" sz="1400"/>
        </a:p>
      </dgm:t>
    </dgm:pt>
    <dgm:pt modelId="{16678DE4-63D6-4E89-ADD5-247949AA6C51}" type="sibTrans" cxnId="{E8B3FED3-749E-44FE-9C22-F7B682B260D4}">
      <dgm:prSet/>
      <dgm:spPr/>
      <dgm:t>
        <a:bodyPr/>
        <a:lstStyle/>
        <a:p>
          <a:endParaRPr lang="en-US" sz="1400"/>
        </a:p>
      </dgm:t>
    </dgm:pt>
    <dgm:pt modelId="{6BD0CFFC-4E62-49F0-87AB-C1700DFCC9E2}">
      <dgm:prSet phldrT="[Text]" custT="1"/>
      <dgm:spPr/>
      <dgm:t>
        <a:bodyPr/>
        <a:lstStyle/>
        <a:p>
          <a:r>
            <a:rPr lang="en-US" sz="1300" dirty="0">
              <a:latin typeface="Candara" panose="020E0502030303020204" pitchFamily="34" charset="0"/>
            </a:rPr>
            <a:t>SEZs formed</a:t>
          </a:r>
        </a:p>
      </dgm:t>
    </dgm:pt>
    <dgm:pt modelId="{56409674-8044-42CD-9631-DF64D3722318}" type="parTrans" cxnId="{1337F7FE-70E7-46DB-880F-570D40C7F414}">
      <dgm:prSet/>
      <dgm:spPr/>
      <dgm:t>
        <a:bodyPr/>
        <a:lstStyle/>
        <a:p>
          <a:endParaRPr lang="en-US" sz="1400"/>
        </a:p>
      </dgm:t>
    </dgm:pt>
    <dgm:pt modelId="{EA791FC5-0194-4A85-8761-FDA7B6814942}" type="sibTrans" cxnId="{1337F7FE-70E7-46DB-880F-570D40C7F414}">
      <dgm:prSet/>
      <dgm:spPr/>
      <dgm:t>
        <a:bodyPr/>
        <a:lstStyle/>
        <a:p>
          <a:endParaRPr lang="en-US" sz="1400"/>
        </a:p>
      </dgm:t>
    </dgm:pt>
    <dgm:pt modelId="{B323DF88-AB45-4005-BCEC-253ECADA9EC5}">
      <dgm:prSet phldrT="[Text]" custT="1"/>
      <dgm:spPr/>
      <dgm:t>
        <a:bodyPr/>
        <a:lstStyle/>
        <a:p>
          <a:r>
            <a:rPr lang="en-US" sz="1300" dirty="0">
              <a:latin typeface="Candara" panose="020E0502030303020204" pitchFamily="34" charset="0"/>
            </a:rPr>
            <a:t>FDI policies liberalized</a:t>
          </a:r>
        </a:p>
      </dgm:t>
    </dgm:pt>
    <dgm:pt modelId="{9DC66FDB-D045-4D05-9F9B-C7EB1DE0FD0B}" type="parTrans" cxnId="{6310189E-CE40-40DA-973E-1F1C88A7776F}">
      <dgm:prSet/>
      <dgm:spPr/>
      <dgm:t>
        <a:bodyPr/>
        <a:lstStyle/>
        <a:p>
          <a:endParaRPr lang="en-US" sz="1400"/>
        </a:p>
      </dgm:t>
    </dgm:pt>
    <dgm:pt modelId="{A79014F8-3A0E-438E-9934-4F315BD19EFE}" type="sibTrans" cxnId="{6310189E-CE40-40DA-973E-1F1C88A7776F}">
      <dgm:prSet/>
      <dgm:spPr/>
      <dgm:t>
        <a:bodyPr/>
        <a:lstStyle/>
        <a:p>
          <a:endParaRPr lang="en-US" sz="1400"/>
        </a:p>
      </dgm:t>
    </dgm:pt>
    <dgm:pt modelId="{ECAE0392-EE11-4651-8B7C-838181E6ABDF}">
      <dgm:prSet phldrT="[Text]" custT="1"/>
      <dgm:spPr/>
      <dgm:t>
        <a:bodyPr/>
        <a:lstStyle/>
        <a:p>
          <a:r>
            <a:rPr lang="en-US" sz="1300">
              <a:latin typeface="Candara" panose="020E0502030303020204" pitchFamily="34" charset="0"/>
            </a:rPr>
            <a:t>Industrial policy reforms </a:t>
          </a:r>
          <a:endParaRPr lang="en-US" sz="1300" dirty="0">
            <a:latin typeface="Candara" panose="020E0502030303020204" pitchFamily="34" charset="0"/>
          </a:endParaRPr>
        </a:p>
      </dgm:t>
    </dgm:pt>
    <dgm:pt modelId="{05DEEBD5-C838-46F6-AAC5-B1095684A1F1}" type="parTrans" cxnId="{14130E17-B0BF-4B56-96A4-EC71D25B899F}">
      <dgm:prSet/>
      <dgm:spPr/>
      <dgm:t>
        <a:bodyPr/>
        <a:lstStyle/>
        <a:p>
          <a:endParaRPr lang="en-IN"/>
        </a:p>
      </dgm:t>
    </dgm:pt>
    <dgm:pt modelId="{B5C410C3-0131-404E-9774-C5F90A385475}" type="sibTrans" cxnId="{14130E17-B0BF-4B56-96A4-EC71D25B899F}">
      <dgm:prSet/>
      <dgm:spPr/>
      <dgm:t>
        <a:bodyPr/>
        <a:lstStyle/>
        <a:p>
          <a:endParaRPr lang="en-IN"/>
        </a:p>
      </dgm:t>
    </dgm:pt>
    <dgm:pt modelId="{085311B3-4BC8-4F2A-8AF7-DA2C9931DD4B}">
      <dgm:prSet phldrT="[Text]" custT="1"/>
      <dgm:spPr/>
      <dgm:t>
        <a:bodyPr/>
        <a:lstStyle/>
        <a:p>
          <a:r>
            <a:rPr lang="en-US" sz="1300" dirty="0">
              <a:latin typeface="Candara" panose="020E0502030303020204" pitchFamily="34" charset="0"/>
            </a:rPr>
            <a:t>Industrial licensing abolished</a:t>
          </a:r>
        </a:p>
      </dgm:t>
    </dgm:pt>
    <dgm:pt modelId="{FF0AC8A4-273D-4EA7-8433-EA2016452631}" type="parTrans" cxnId="{776E341C-85C6-4718-9FA4-0CA2FF96B4EF}">
      <dgm:prSet/>
      <dgm:spPr/>
      <dgm:t>
        <a:bodyPr/>
        <a:lstStyle/>
        <a:p>
          <a:endParaRPr lang="en-IN"/>
        </a:p>
      </dgm:t>
    </dgm:pt>
    <dgm:pt modelId="{EF160F01-FFC1-4193-A792-27BBB1E92317}" type="sibTrans" cxnId="{776E341C-85C6-4718-9FA4-0CA2FF96B4EF}">
      <dgm:prSet/>
      <dgm:spPr/>
      <dgm:t>
        <a:bodyPr/>
        <a:lstStyle/>
        <a:p>
          <a:endParaRPr lang="en-IN"/>
        </a:p>
      </dgm:t>
    </dgm:pt>
    <dgm:pt modelId="{84793D02-B510-45B3-9659-0CD02CE4172F}">
      <dgm:prSet phldrT="[Text]" custT="1"/>
      <dgm:spPr/>
      <dgm:t>
        <a:bodyPr/>
        <a:lstStyle/>
        <a:p>
          <a:r>
            <a:rPr lang="en-US" sz="1300" dirty="0">
              <a:latin typeface="Candara" panose="020E0502030303020204" pitchFamily="34" charset="0"/>
            </a:rPr>
            <a:t>Public sector policy reformed (reduction in number of industrial sectors under Public sector, etc.)</a:t>
          </a:r>
        </a:p>
      </dgm:t>
    </dgm:pt>
    <dgm:pt modelId="{21CCF8F8-ED31-4A22-890F-A761B529BE71}" type="parTrans" cxnId="{62638437-D33C-404B-ACC1-F04F0B01F261}">
      <dgm:prSet/>
      <dgm:spPr/>
      <dgm:t>
        <a:bodyPr/>
        <a:lstStyle/>
        <a:p>
          <a:endParaRPr lang="en-IN"/>
        </a:p>
      </dgm:t>
    </dgm:pt>
    <dgm:pt modelId="{F09CF233-2BF5-46B2-B3FF-790B70CCDF53}" type="sibTrans" cxnId="{62638437-D33C-404B-ACC1-F04F0B01F261}">
      <dgm:prSet/>
      <dgm:spPr/>
      <dgm:t>
        <a:bodyPr/>
        <a:lstStyle/>
        <a:p>
          <a:endParaRPr lang="en-IN"/>
        </a:p>
      </dgm:t>
    </dgm:pt>
    <dgm:pt modelId="{B6FAF9EC-6F23-4D6B-A93A-1CFD2A3F34AA}">
      <dgm:prSet phldrT="[Text]" custT="1"/>
      <dgm:spPr/>
      <dgm:t>
        <a:bodyPr/>
        <a:lstStyle/>
        <a:p>
          <a:r>
            <a:rPr lang="en-US" sz="1300" dirty="0">
              <a:latin typeface="Candara" panose="020E0502030303020204" pitchFamily="34" charset="0"/>
            </a:rPr>
            <a:t>MRTP Act amended</a:t>
          </a:r>
        </a:p>
      </dgm:t>
    </dgm:pt>
    <dgm:pt modelId="{20FFB0E9-4BC7-416D-A364-0C500AB30CD3}" type="parTrans" cxnId="{EAB6FBC1-80E4-447D-A415-494415400496}">
      <dgm:prSet/>
      <dgm:spPr/>
      <dgm:t>
        <a:bodyPr/>
        <a:lstStyle/>
        <a:p>
          <a:endParaRPr lang="en-IN"/>
        </a:p>
      </dgm:t>
    </dgm:pt>
    <dgm:pt modelId="{A31F2232-D14B-4740-890D-D47476F33CC5}" type="sibTrans" cxnId="{EAB6FBC1-80E4-447D-A415-494415400496}">
      <dgm:prSet/>
      <dgm:spPr/>
      <dgm:t>
        <a:bodyPr/>
        <a:lstStyle/>
        <a:p>
          <a:endParaRPr lang="en-IN"/>
        </a:p>
      </dgm:t>
    </dgm:pt>
    <dgm:pt modelId="{C8904A20-D907-43E1-87E0-0CD5EDC3FB3C}">
      <dgm:prSet phldrT="[Text]" custT="1"/>
      <dgm:spPr/>
      <dgm:t>
        <a:bodyPr/>
        <a:lstStyle/>
        <a:p>
          <a:r>
            <a:rPr lang="en-US" sz="1300" dirty="0">
              <a:latin typeface="Candara" panose="020E0502030303020204" pitchFamily="34" charset="0"/>
            </a:rPr>
            <a:t>Private sector given a larger role to play in sectors like telecom</a:t>
          </a:r>
        </a:p>
      </dgm:t>
    </dgm:pt>
    <dgm:pt modelId="{384FCDAC-4827-42D5-A033-1E7D4C8B5CCE}" type="parTrans" cxnId="{ECE12EF3-D375-4CDA-AB22-BFAE7CC6C841}">
      <dgm:prSet/>
      <dgm:spPr/>
      <dgm:t>
        <a:bodyPr/>
        <a:lstStyle/>
        <a:p>
          <a:endParaRPr lang="en-IN"/>
        </a:p>
      </dgm:t>
    </dgm:pt>
    <dgm:pt modelId="{F12CF916-FE3F-442F-8B60-99A594ED88BE}" type="sibTrans" cxnId="{ECE12EF3-D375-4CDA-AB22-BFAE7CC6C841}">
      <dgm:prSet/>
      <dgm:spPr/>
      <dgm:t>
        <a:bodyPr/>
        <a:lstStyle/>
        <a:p>
          <a:endParaRPr lang="en-IN"/>
        </a:p>
      </dgm:t>
    </dgm:pt>
    <dgm:pt modelId="{6C6173FF-7A01-43BA-9B58-E7AF79C4AFAE}">
      <dgm:prSet phldrT="[Text]" custT="1"/>
      <dgm:spPr/>
      <dgm:t>
        <a:bodyPr/>
        <a:lstStyle/>
        <a:p>
          <a:r>
            <a:rPr lang="en-US" sz="1300" dirty="0">
              <a:latin typeface="Candara" panose="020E0502030303020204" pitchFamily="34" charset="0"/>
            </a:rPr>
            <a:t> Steps taken to leverage on private sector’s efficiency in service delivery in sectors like education and health </a:t>
          </a:r>
        </a:p>
      </dgm:t>
    </dgm:pt>
    <dgm:pt modelId="{C51DB5FA-C24D-4585-8813-AFEA698E4F80}" type="parTrans" cxnId="{5C59F19D-8E4D-4F83-A284-F66766F21BB7}">
      <dgm:prSet/>
      <dgm:spPr/>
      <dgm:t>
        <a:bodyPr/>
        <a:lstStyle/>
        <a:p>
          <a:endParaRPr lang="en-IN"/>
        </a:p>
      </dgm:t>
    </dgm:pt>
    <dgm:pt modelId="{AED564AF-B541-47FA-8892-08CE298A4CAC}" type="sibTrans" cxnId="{5C59F19D-8E4D-4F83-A284-F66766F21BB7}">
      <dgm:prSet/>
      <dgm:spPr/>
      <dgm:t>
        <a:bodyPr/>
        <a:lstStyle/>
        <a:p>
          <a:endParaRPr lang="en-IN"/>
        </a:p>
      </dgm:t>
    </dgm:pt>
    <dgm:pt modelId="{64431BE1-3F4F-4FFA-90CB-B418AC3B9373}" type="pres">
      <dgm:prSet presAssocID="{40FD3F54-1240-46FA-AD00-87FFA2EF97F6}" presName="Name0" presStyleCnt="0">
        <dgm:presLayoutVars>
          <dgm:dir/>
          <dgm:animLvl val="lvl"/>
          <dgm:resizeHandles val="exact"/>
        </dgm:presLayoutVars>
      </dgm:prSet>
      <dgm:spPr/>
      <dgm:t>
        <a:bodyPr/>
        <a:lstStyle/>
        <a:p>
          <a:endParaRPr lang="en-US"/>
        </a:p>
      </dgm:t>
    </dgm:pt>
    <dgm:pt modelId="{470C4749-AE89-4BBC-8B51-DBD6E62E1B5E}" type="pres">
      <dgm:prSet presAssocID="{572B5E60-11AA-4146-94B7-E6722AC4F38C}" presName="composite" presStyleCnt="0"/>
      <dgm:spPr/>
    </dgm:pt>
    <dgm:pt modelId="{9271B56F-D888-471E-9612-00693ECCF697}" type="pres">
      <dgm:prSet presAssocID="{572B5E60-11AA-4146-94B7-E6722AC4F38C}" presName="parTx" presStyleLbl="alignNode1" presStyleIdx="0" presStyleCnt="5">
        <dgm:presLayoutVars>
          <dgm:chMax val="0"/>
          <dgm:chPref val="0"/>
          <dgm:bulletEnabled val="1"/>
        </dgm:presLayoutVars>
      </dgm:prSet>
      <dgm:spPr/>
      <dgm:t>
        <a:bodyPr/>
        <a:lstStyle/>
        <a:p>
          <a:endParaRPr lang="en-US"/>
        </a:p>
      </dgm:t>
    </dgm:pt>
    <dgm:pt modelId="{D23FE911-DB85-403E-ABC3-A4CE94578C10}" type="pres">
      <dgm:prSet presAssocID="{572B5E60-11AA-4146-94B7-E6722AC4F38C}" presName="desTx" presStyleLbl="alignAccFollowNode1" presStyleIdx="0" presStyleCnt="5">
        <dgm:presLayoutVars>
          <dgm:bulletEnabled val="1"/>
        </dgm:presLayoutVars>
      </dgm:prSet>
      <dgm:spPr/>
      <dgm:t>
        <a:bodyPr/>
        <a:lstStyle/>
        <a:p>
          <a:endParaRPr lang="en-US"/>
        </a:p>
      </dgm:t>
    </dgm:pt>
    <dgm:pt modelId="{49AE142D-841F-454F-91EB-F5A563D8764B}" type="pres">
      <dgm:prSet presAssocID="{96F534A0-6F00-44D4-9AFE-C5BDAF3999D7}" presName="space" presStyleCnt="0"/>
      <dgm:spPr/>
    </dgm:pt>
    <dgm:pt modelId="{1AEFBC79-9A36-4B4A-AEFC-A21CF7F41951}" type="pres">
      <dgm:prSet presAssocID="{ECAE0392-EE11-4651-8B7C-838181E6ABDF}" presName="composite" presStyleCnt="0"/>
      <dgm:spPr/>
    </dgm:pt>
    <dgm:pt modelId="{B091594F-35A3-43CE-8818-01C2F05F43FF}" type="pres">
      <dgm:prSet presAssocID="{ECAE0392-EE11-4651-8B7C-838181E6ABDF}" presName="parTx" presStyleLbl="alignNode1" presStyleIdx="1" presStyleCnt="5">
        <dgm:presLayoutVars>
          <dgm:chMax val="0"/>
          <dgm:chPref val="0"/>
          <dgm:bulletEnabled val="1"/>
        </dgm:presLayoutVars>
      </dgm:prSet>
      <dgm:spPr/>
      <dgm:t>
        <a:bodyPr/>
        <a:lstStyle/>
        <a:p>
          <a:endParaRPr lang="en-US"/>
        </a:p>
      </dgm:t>
    </dgm:pt>
    <dgm:pt modelId="{59CA71D2-2665-4FB9-855F-0041CAACD1E8}" type="pres">
      <dgm:prSet presAssocID="{ECAE0392-EE11-4651-8B7C-838181E6ABDF}" presName="desTx" presStyleLbl="alignAccFollowNode1" presStyleIdx="1" presStyleCnt="5">
        <dgm:presLayoutVars>
          <dgm:bulletEnabled val="1"/>
        </dgm:presLayoutVars>
      </dgm:prSet>
      <dgm:spPr/>
      <dgm:t>
        <a:bodyPr/>
        <a:lstStyle/>
        <a:p>
          <a:endParaRPr lang="en-US"/>
        </a:p>
      </dgm:t>
    </dgm:pt>
    <dgm:pt modelId="{9632B8D9-17A1-49C7-BD96-CEB4AFFC9699}" type="pres">
      <dgm:prSet presAssocID="{B5C410C3-0131-404E-9774-C5F90A385475}" presName="space" presStyleCnt="0"/>
      <dgm:spPr/>
    </dgm:pt>
    <dgm:pt modelId="{3C2AA71F-5A33-4462-9926-2B364981892F}" type="pres">
      <dgm:prSet presAssocID="{CB19232C-9461-4B1C-8103-55655563109F}" presName="composite" presStyleCnt="0"/>
      <dgm:spPr/>
    </dgm:pt>
    <dgm:pt modelId="{73F8D9E8-921F-4AC7-933F-7C51FD544B4B}" type="pres">
      <dgm:prSet presAssocID="{CB19232C-9461-4B1C-8103-55655563109F}" presName="parTx" presStyleLbl="alignNode1" presStyleIdx="2" presStyleCnt="5">
        <dgm:presLayoutVars>
          <dgm:chMax val="0"/>
          <dgm:chPref val="0"/>
          <dgm:bulletEnabled val="1"/>
        </dgm:presLayoutVars>
      </dgm:prSet>
      <dgm:spPr/>
      <dgm:t>
        <a:bodyPr/>
        <a:lstStyle/>
        <a:p>
          <a:endParaRPr lang="en-US"/>
        </a:p>
      </dgm:t>
    </dgm:pt>
    <dgm:pt modelId="{F016CFC0-788A-4801-9F89-676ADE5084B1}" type="pres">
      <dgm:prSet presAssocID="{CB19232C-9461-4B1C-8103-55655563109F}" presName="desTx" presStyleLbl="alignAccFollowNode1" presStyleIdx="2" presStyleCnt="5">
        <dgm:presLayoutVars>
          <dgm:bulletEnabled val="1"/>
        </dgm:presLayoutVars>
      </dgm:prSet>
      <dgm:spPr/>
      <dgm:t>
        <a:bodyPr/>
        <a:lstStyle/>
        <a:p>
          <a:endParaRPr lang="en-US"/>
        </a:p>
      </dgm:t>
    </dgm:pt>
    <dgm:pt modelId="{E98BBAC0-FEF5-415D-8637-AC413F1EEB50}" type="pres">
      <dgm:prSet presAssocID="{5A422830-0D58-4903-809F-464CDA7B1EA4}" presName="space" presStyleCnt="0"/>
      <dgm:spPr/>
    </dgm:pt>
    <dgm:pt modelId="{9C14F7B5-2F2F-46A7-9B02-486B8DDD392C}" type="pres">
      <dgm:prSet presAssocID="{680FD5CB-9579-41F3-8DA7-051F97880F6D}" presName="composite" presStyleCnt="0"/>
      <dgm:spPr/>
    </dgm:pt>
    <dgm:pt modelId="{F487BE87-AC11-4946-8EA3-6721D84DE80C}" type="pres">
      <dgm:prSet presAssocID="{680FD5CB-9579-41F3-8DA7-051F97880F6D}" presName="parTx" presStyleLbl="alignNode1" presStyleIdx="3" presStyleCnt="5">
        <dgm:presLayoutVars>
          <dgm:chMax val="0"/>
          <dgm:chPref val="0"/>
          <dgm:bulletEnabled val="1"/>
        </dgm:presLayoutVars>
      </dgm:prSet>
      <dgm:spPr/>
      <dgm:t>
        <a:bodyPr/>
        <a:lstStyle/>
        <a:p>
          <a:endParaRPr lang="en-US"/>
        </a:p>
      </dgm:t>
    </dgm:pt>
    <dgm:pt modelId="{88B6ED76-2177-451C-A9B5-7DA763CAF913}" type="pres">
      <dgm:prSet presAssocID="{680FD5CB-9579-41F3-8DA7-051F97880F6D}" presName="desTx" presStyleLbl="alignAccFollowNode1" presStyleIdx="3" presStyleCnt="5">
        <dgm:presLayoutVars>
          <dgm:bulletEnabled val="1"/>
        </dgm:presLayoutVars>
      </dgm:prSet>
      <dgm:spPr/>
      <dgm:t>
        <a:bodyPr/>
        <a:lstStyle/>
        <a:p>
          <a:endParaRPr lang="en-US"/>
        </a:p>
      </dgm:t>
    </dgm:pt>
    <dgm:pt modelId="{4298B358-4787-418B-B8E0-9E62BEE6A655}" type="pres">
      <dgm:prSet presAssocID="{AE0F234F-9E17-4BFA-B5A1-319D43AD388C}" presName="space" presStyleCnt="0"/>
      <dgm:spPr/>
    </dgm:pt>
    <dgm:pt modelId="{6E9D9414-BC64-4574-81B5-AC78B2C13AC2}" type="pres">
      <dgm:prSet presAssocID="{F608883F-6C2F-48D6-90E0-8FB63EBCBF2A}" presName="composite" presStyleCnt="0"/>
      <dgm:spPr/>
    </dgm:pt>
    <dgm:pt modelId="{B8BD08F7-1B80-4652-9612-BDAE877F8C1D}" type="pres">
      <dgm:prSet presAssocID="{F608883F-6C2F-48D6-90E0-8FB63EBCBF2A}" presName="parTx" presStyleLbl="alignNode1" presStyleIdx="4" presStyleCnt="5">
        <dgm:presLayoutVars>
          <dgm:chMax val="0"/>
          <dgm:chPref val="0"/>
          <dgm:bulletEnabled val="1"/>
        </dgm:presLayoutVars>
      </dgm:prSet>
      <dgm:spPr/>
      <dgm:t>
        <a:bodyPr/>
        <a:lstStyle/>
        <a:p>
          <a:endParaRPr lang="en-US"/>
        </a:p>
      </dgm:t>
    </dgm:pt>
    <dgm:pt modelId="{7FACB6F3-2070-4406-8E6F-C630C6340329}" type="pres">
      <dgm:prSet presAssocID="{F608883F-6C2F-48D6-90E0-8FB63EBCBF2A}" presName="desTx" presStyleLbl="alignAccFollowNode1" presStyleIdx="4" presStyleCnt="5">
        <dgm:presLayoutVars>
          <dgm:bulletEnabled val="1"/>
        </dgm:presLayoutVars>
      </dgm:prSet>
      <dgm:spPr/>
      <dgm:t>
        <a:bodyPr/>
        <a:lstStyle/>
        <a:p>
          <a:endParaRPr lang="en-US"/>
        </a:p>
      </dgm:t>
    </dgm:pt>
  </dgm:ptLst>
  <dgm:cxnLst>
    <dgm:cxn modelId="{2B003E69-AF0F-4C86-8B59-6BD6E85BC476}" type="presOf" srcId="{E769CC98-2BB4-4DE4-92F6-581FE3A316AF}" destId="{F016CFC0-788A-4801-9F89-676ADE5084B1}" srcOrd="0" destOrd="2" presId="urn:microsoft.com/office/officeart/2005/8/layout/hList1"/>
    <dgm:cxn modelId="{EAB6FBC1-80E4-447D-A415-494415400496}" srcId="{ECAE0392-EE11-4651-8B7C-838181E6ABDF}" destId="{B6FAF9EC-6F23-4D6B-A93A-1CFD2A3F34AA}" srcOrd="2" destOrd="0" parTransId="{20FFB0E9-4BC7-416D-A364-0C500AB30CD3}" sibTransId="{A31F2232-D14B-4740-890D-D47476F33CC5}"/>
    <dgm:cxn modelId="{B11688E7-6925-43F5-8F11-CAEA11CB2822}" srcId="{572B5E60-11AA-4146-94B7-E6722AC4F38C}" destId="{1F87475D-4CD5-45A4-AAE0-AAB2BD8B5A6A}" srcOrd="0" destOrd="0" parTransId="{DE7AC569-5C11-4FBE-B9AA-DF9FE432BBDA}" sibTransId="{1CDC8F2D-F39F-4FA0-8450-BE54C3C04B68}"/>
    <dgm:cxn modelId="{0974F125-2A41-416C-8AED-0D65CEF70EDC}" type="presOf" srcId="{680FD5CB-9579-41F3-8DA7-051F97880F6D}" destId="{F487BE87-AC11-4946-8EA3-6721D84DE80C}" srcOrd="0" destOrd="0" presId="urn:microsoft.com/office/officeart/2005/8/layout/hList1"/>
    <dgm:cxn modelId="{76EFB950-1C83-4B9B-A8BD-A82E446B555D}" type="presOf" srcId="{194220D9-BFCE-415D-8C25-52A1D8950781}" destId="{88B6ED76-2177-451C-A9B5-7DA763CAF913}" srcOrd="0" destOrd="0" presId="urn:microsoft.com/office/officeart/2005/8/layout/hList1"/>
    <dgm:cxn modelId="{5F1741F7-8E06-4BCB-8BF5-B6088ADB2592}" type="presOf" srcId="{6BD0CFFC-4E62-49F0-87AB-C1700DFCC9E2}" destId="{88B6ED76-2177-451C-A9B5-7DA763CAF913}" srcOrd="0" destOrd="1" presId="urn:microsoft.com/office/officeart/2005/8/layout/hList1"/>
    <dgm:cxn modelId="{E8B3FED3-749E-44FE-9C22-F7B682B260D4}" srcId="{680FD5CB-9579-41F3-8DA7-051F97880F6D}" destId="{832CE655-4E1C-468C-95D8-38266CDE87DE}" srcOrd="2" destOrd="0" parTransId="{24B36869-B63C-4569-BBC6-16F0E3AF5112}" sibTransId="{16678DE4-63D6-4E89-ADD5-247949AA6C51}"/>
    <dgm:cxn modelId="{776E341C-85C6-4718-9FA4-0CA2FF96B4EF}" srcId="{ECAE0392-EE11-4651-8B7C-838181E6ABDF}" destId="{085311B3-4BC8-4F2A-8AF7-DA2C9931DD4B}" srcOrd="0" destOrd="0" parTransId="{FF0AC8A4-273D-4EA7-8433-EA2016452631}" sibTransId="{EF160F01-FFC1-4193-A792-27BBB1E92317}"/>
    <dgm:cxn modelId="{34677047-2A83-4752-B770-D7470F159A13}" type="presOf" srcId="{A4633790-E341-435D-B94B-B13B39D3D524}" destId="{7FACB6F3-2070-4406-8E6F-C630C6340329}" srcOrd="0" destOrd="0" presId="urn:microsoft.com/office/officeart/2005/8/layout/hList1"/>
    <dgm:cxn modelId="{6A9BFD5A-7D7A-4AA0-8245-AED1FB65F347}" type="presOf" srcId="{7A775C45-69B9-4A15-B4C7-C82665E299FC}" destId="{F016CFC0-788A-4801-9F89-676ADE5084B1}" srcOrd="0" destOrd="0" presId="urn:microsoft.com/office/officeart/2005/8/layout/hList1"/>
    <dgm:cxn modelId="{DFFA161E-C697-437E-8DDA-5F3DAA7D0D61}" type="presOf" srcId="{F608883F-6C2F-48D6-90E0-8FB63EBCBF2A}" destId="{B8BD08F7-1B80-4652-9612-BDAE877F8C1D}" srcOrd="0" destOrd="0" presId="urn:microsoft.com/office/officeart/2005/8/layout/hList1"/>
    <dgm:cxn modelId="{2FB2F5E4-5031-4406-BEF5-316C20651F9F}" type="presOf" srcId="{40FD3F54-1240-46FA-AD00-87FFA2EF97F6}" destId="{64431BE1-3F4F-4FFA-90CB-B418AC3B9373}" srcOrd="0" destOrd="0" presId="urn:microsoft.com/office/officeart/2005/8/layout/hList1"/>
    <dgm:cxn modelId="{0DF46F45-54FB-4ADF-B851-8565ECB84557}" srcId="{40FD3F54-1240-46FA-AD00-87FFA2EF97F6}" destId="{680FD5CB-9579-41F3-8DA7-051F97880F6D}" srcOrd="3" destOrd="0" parTransId="{FDC42ACC-2A30-4AAA-B31E-67E882E6C3D6}" sibTransId="{AE0F234F-9E17-4BFA-B5A1-319D43AD388C}"/>
    <dgm:cxn modelId="{F4601F69-6C27-4602-B764-D6F9C27D2257}" type="presOf" srcId="{26640FD7-9C0E-4DF8-8D14-9CF428498601}" destId="{D23FE911-DB85-403E-ABC3-A4CE94578C10}" srcOrd="0" destOrd="1" presId="urn:microsoft.com/office/officeart/2005/8/layout/hList1"/>
    <dgm:cxn modelId="{64CC2F2E-9813-4305-B397-0EC4AD8983B9}" type="presOf" srcId="{572B5E60-11AA-4146-94B7-E6722AC4F38C}" destId="{9271B56F-D888-471E-9612-00693ECCF697}" srcOrd="0" destOrd="0" presId="urn:microsoft.com/office/officeart/2005/8/layout/hList1"/>
    <dgm:cxn modelId="{5C59F19D-8E4D-4F83-A284-F66766F21BB7}" srcId="{F608883F-6C2F-48D6-90E0-8FB63EBCBF2A}" destId="{6C6173FF-7A01-43BA-9B58-E7AF79C4AFAE}" srcOrd="2" destOrd="0" parTransId="{C51DB5FA-C24D-4585-8813-AFEA698E4F80}" sibTransId="{AED564AF-B541-47FA-8892-08CE298A4CAC}"/>
    <dgm:cxn modelId="{E96E3C8E-E688-4B4C-91AA-B3CEAE8D3396}" type="presOf" srcId="{ECAE0392-EE11-4651-8B7C-838181E6ABDF}" destId="{B091594F-35A3-43CE-8818-01C2F05F43FF}" srcOrd="0" destOrd="0" presId="urn:microsoft.com/office/officeart/2005/8/layout/hList1"/>
    <dgm:cxn modelId="{14130E17-B0BF-4B56-96A4-EC71D25B899F}" srcId="{40FD3F54-1240-46FA-AD00-87FFA2EF97F6}" destId="{ECAE0392-EE11-4651-8B7C-838181E6ABDF}" srcOrd="1" destOrd="0" parTransId="{05DEEBD5-C838-46F6-AAC5-B1095684A1F1}" sibTransId="{B5C410C3-0131-404E-9774-C5F90A385475}"/>
    <dgm:cxn modelId="{4DDEC2A0-5943-4CC9-971B-275F01515D81}" srcId="{F608883F-6C2F-48D6-90E0-8FB63EBCBF2A}" destId="{A4633790-E341-435D-B94B-B13B39D3D524}" srcOrd="0" destOrd="0" parTransId="{FA061387-EC16-460E-A36B-3751971650B8}" sibTransId="{81DC3B6C-DF6E-466E-88A0-CBB9F6BE5740}"/>
    <dgm:cxn modelId="{D948721A-943D-4C4E-968E-A9D4CEF24A8B}" srcId="{40FD3F54-1240-46FA-AD00-87FFA2EF97F6}" destId="{F608883F-6C2F-48D6-90E0-8FB63EBCBF2A}" srcOrd="4" destOrd="0" parTransId="{04899B19-8031-4E6E-8062-608DF9923095}" sibTransId="{B67CE818-E1D4-4704-8CAE-4B05A7ED0775}"/>
    <dgm:cxn modelId="{8900A8D1-E619-4992-9236-41A37ADFCAD2}" type="presOf" srcId="{6C6173FF-7A01-43BA-9B58-E7AF79C4AFAE}" destId="{7FACB6F3-2070-4406-8E6F-C630C6340329}" srcOrd="0" destOrd="2" presId="urn:microsoft.com/office/officeart/2005/8/layout/hList1"/>
    <dgm:cxn modelId="{14D1EEDE-F4F3-40FD-B81F-EDE7E6D73098}" type="presOf" srcId="{CB19232C-9461-4B1C-8103-55655563109F}" destId="{73F8D9E8-921F-4AC7-933F-7C51FD544B4B}" srcOrd="0" destOrd="0" presId="urn:microsoft.com/office/officeart/2005/8/layout/hList1"/>
    <dgm:cxn modelId="{C482D276-A6F5-4172-A40A-D234F60E0311}" type="presOf" srcId="{C8904A20-D907-43E1-87E0-0CD5EDC3FB3C}" destId="{7FACB6F3-2070-4406-8E6F-C630C6340329}" srcOrd="0" destOrd="1" presId="urn:microsoft.com/office/officeart/2005/8/layout/hList1"/>
    <dgm:cxn modelId="{0E770841-25FC-4DDC-B9EE-6C453BDDF8F0}" type="presOf" srcId="{085311B3-4BC8-4F2A-8AF7-DA2C9931DD4B}" destId="{59CA71D2-2665-4FB9-855F-0041CAACD1E8}" srcOrd="0" destOrd="0" presId="urn:microsoft.com/office/officeart/2005/8/layout/hList1"/>
    <dgm:cxn modelId="{46569F29-8AD5-4940-B54C-63E9F7C7304B}" srcId="{680FD5CB-9579-41F3-8DA7-051F97880F6D}" destId="{194220D9-BFCE-415D-8C25-52A1D8950781}" srcOrd="0" destOrd="0" parTransId="{D7289906-2AB9-42E9-8540-516E4452E12C}" sibTransId="{5E64353E-9006-4BBE-B826-79D2427FC0D5}"/>
    <dgm:cxn modelId="{6310189E-CE40-40DA-973E-1F1C88A7776F}" srcId="{680FD5CB-9579-41F3-8DA7-051F97880F6D}" destId="{B323DF88-AB45-4005-BCEC-253ECADA9EC5}" srcOrd="3" destOrd="0" parTransId="{9DC66FDB-D045-4D05-9F9B-C7EB1DE0FD0B}" sibTransId="{A79014F8-3A0E-438E-9934-4F315BD19EFE}"/>
    <dgm:cxn modelId="{20ECB3F4-5C0E-417E-830C-12864AAF195D}" srcId="{40FD3F54-1240-46FA-AD00-87FFA2EF97F6}" destId="{572B5E60-11AA-4146-94B7-E6722AC4F38C}" srcOrd="0" destOrd="0" parTransId="{07E37236-4851-4324-8957-71D72CB1DE74}" sibTransId="{96F534A0-6F00-44D4-9AFE-C5BDAF3999D7}"/>
    <dgm:cxn modelId="{90A79693-DCD1-4D86-BC9B-D89F128D8770}" type="presOf" srcId="{832CE655-4E1C-468C-95D8-38266CDE87DE}" destId="{88B6ED76-2177-451C-A9B5-7DA763CAF913}" srcOrd="0" destOrd="2" presId="urn:microsoft.com/office/officeart/2005/8/layout/hList1"/>
    <dgm:cxn modelId="{C0B12514-8D73-4D8D-A87A-37E55F3EF542}" type="presOf" srcId="{B323DF88-AB45-4005-BCEC-253ECADA9EC5}" destId="{88B6ED76-2177-451C-A9B5-7DA763CAF913}" srcOrd="0" destOrd="3" presId="urn:microsoft.com/office/officeart/2005/8/layout/hList1"/>
    <dgm:cxn modelId="{0FCE9AD3-B503-44E5-B1F1-C1D4DB236712}" srcId="{40FD3F54-1240-46FA-AD00-87FFA2EF97F6}" destId="{CB19232C-9461-4B1C-8103-55655563109F}" srcOrd="2" destOrd="0" parTransId="{8A08D0F6-35F2-4932-8BC9-B6F5CF18DFF1}" sibTransId="{5A422830-0D58-4903-809F-464CDA7B1EA4}"/>
    <dgm:cxn modelId="{ECE12EF3-D375-4CDA-AB22-BFAE7CC6C841}" srcId="{F608883F-6C2F-48D6-90E0-8FB63EBCBF2A}" destId="{C8904A20-D907-43E1-87E0-0CD5EDC3FB3C}" srcOrd="1" destOrd="0" parTransId="{384FCDAC-4827-42D5-A033-1E7D4C8B5CCE}" sibTransId="{F12CF916-FE3F-442F-8B60-99A594ED88BE}"/>
    <dgm:cxn modelId="{62638437-D33C-404B-ACC1-F04F0B01F261}" srcId="{ECAE0392-EE11-4651-8B7C-838181E6ABDF}" destId="{84793D02-B510-45B3-9659-0CD02CE4172F}" srcOrd="1" destOrd="0" parTransId="{21CCF8F8-ED31-4A22-890F-A761B529BE71}" sibTransId="{F09CF233-2BF5-46B2-B3FF-790B70CCDF53}"/>
    <dgm:cxn modelId="{E008131F-6843-4FD1-AC93-E378D676BEFD}" type="presOf" srcId="{84793D02-B510-45B3-9659-0CD02CE4172F}" destId="{59CA71D2-2665-4FB9-855F-0041CAACD1E8}" srcOrd="0" destOrd="1" presId="urn:microsoft.com/office/officeart/2005/8/layout/hList1"/>
    <dgm:cxn modelId="{0A17339C-4C13-4994-BB06-34384D18D476}" srcId="{572B5E60-11AA-4146-94B7-E6722AC4F38C}" destId="{26640FD7-9C0E-4DF8-8D14-9CF428498601}" srcOrd="1" destOrd="0" parTransId="{A9ADCF47-D488-4D20-BF83-73CCDC8F63A4}" sibTransId="{A5FE48C2-85AC-40E7-9663-B06E71A146C1}"/>
    <dgm:cxn modelId="{CFE52705-2C30-4E1B-8657-8D2A982B4EF5}" type="presOf" srcId="{A461F737-484C-4CE0-AFDD-950FE35398F6}" destId="{F016CFC0-788A-4801-9F89-676ADE5084B1}" srcOrd="0" destOrd="1" presId="urn:microsoft.com/office/officeart/2005/8/layout/hList1"/>
    <dgm:cxn modelId="{51731AFD-8A60-4AB1-9871-FDB9BE3BB7AB}" srcId="{CB19232C-9461-4B1C-8103-55655563109F}" destId="{7A775C45-69B9-4A15-B4C7-C82665E299FC}" srcOrd="0" destOrd="0" parTransId="{DC7B40A2-C27C-4937-B794-EF71E860CCD3}" sibTransId="{CF027F88-2605-48E3-BE4E-AFA26048B713}"/>
    <dgm:cxn modelId="{A7C8441A-6B9A-48EE-B43A-D59BF5C90BF9}" srcId="{CB19232C-9461-4B1C-8103-55655563109F}" destId="{A461F737-484C-4CE0-AFDD-950FE35398F6}" srcOrd="1" destOrd="0" parTransId="{5AF0EBBC-62A9-4AC5-9CEC-F2E3DDC993C1}" sibTransId="{83009C5B-F096-4BCD-B858-D2D944977869}"/>
    <dgm:cxn modelId="{B48F149E-E4CA-4721-8F28-EE5D58D68B6B}" type="presOf" srcId="{B6FAF9EC-6F23-4D6B-A93A-1CFD2A3F34AA}" destId="{59CA71D2-2665-4FB9-855F-0041CAACD1E8}" srcOrd="0" destOrd="2" presId="urn:microsoft.com/office/officeart/2005/8/layout/hList1"/>
    <dgm:cxn modelId="{1337F7FE-70E7-46DB-880F-570D40C7F414}" srcId="{680FD5CB-9579-41F3-8DA7-051F97880F6D}" destId="{6BD0CFFC-4E62-49F0-87AB-C1700DFCC9E2}" srcOrd="1" destOrd="0" parTransId="{56409674-8044-42CD-9631-DF64D3722318}" sibTransId="{EA791FC5-0194-4A85-8761-FDA7B6814942}"/>
    <dgm:cxn modelId="{03B02973-B54D-429A-97EE-014388D019DC}" type="presOf" srcId="{1F87475D-4CD5-45A4-AAE0-AAB2BD8B5A6A}" destId="{D23FE911-DB85-403E-ABC3-A4CE94578C10}" srcOrd="0" destOrd="0" presId="urn:microsoft.com/office/officeart/2005/8/layout/hList1"/>
    <dgm:cxn modelId="{91E41D7D-1EFD-44D0-9EE2-D0D804A136AA}" srcId="{CB19232C-9461-4B1C-8103-55655563109F}" destId="{E769CC98-2BB4-4DE4-92F6-581FE3A316AF}" srcOrd="2" destOrd="0" parTransId="{0562B7BB-AE61-4C6C-B824-92015F75C45C}" sibTransId="{47EAE225-E9A0-4F67-8988-81D97589FBA1}"/>
    <dgm:cxn modelId="{7366C2A3-DB40-4EEA-9E6B-2D52226C6EC7}" type="presParOf" srcId="{64431BE1-3F4F-4FFA-90CB-B418AC3B9373}" destId="{470C4749-AE89-4BBC-8B51-DBD6E62E1B5E}" srcOrd="0" destOrd="0" presId="urn:microsoft.com/office/officeart/2005/8/layout/hList1"/>
    <dgm:cxn modelId="{88808BC5-660E-406C-8177-4024C3E1E104}" type="presParOf" srcId="{470C4749-AE89-4BBC-8B51-DBD6E62E1B5E}" destId="{9271B56F-D888-471E-9612-00693ECCF697}" srcOrd="0" destOrd="0" presId="urn:microsoft.com/office/officeart/2005/8/layout/hList1"/>
    <dgm:cxn modelId="{2FD10306-AC80-482C-B3A9-44BA85C20B43}" type="presParOf" srcId="{470C4749-AE89-4BBC-8B51-DBD6E62E1B5E}" destId="{D23FE911-DB85-403E-ABC3-A4CE94578C10}" srcOrd="1" destOrd="0" presId="urn:microsoft.com/office/officeart/2005/8/layout/hList1"/>
    <dgm:cxn modelId="{96E54235-6C3C-4684-896D-D090A26F0ED5}" type="presParOf" srcId="{64431BE1-3F4F-4FFA-90CB-B418AC3B9373}" destId="{49AE142D-841F-454F-91EB-F5A563D8764B}" srcOrd="1" destOrd="0" presId="urn:microsoft.com/office/officeart/2005/8/layout/hList1"/>
    <dgm:cxn modelId="{A954F93F-EC8A-46CA-919A-F0888021D3EF}" type="presParOf" srcId="{64431BE1-3F4F-4FFA-90CB-B418AC3B9373}" destId="{1AEFBC79-9A36-4B4A-AEFC-A21CF7F41951}" srcOrd="2" destOrd="0" presId="urn:microsoft.com/office/officeart/2005/8/layout/hList1"/>
    <dgm:cxn modelId="{70DFE15E-3D23-4B4E-BB74-BFF52D9E3D8F}" type="presParOf" srcId="{1AEFBC79-9A36-4B4A-AEFC-A21CF7F41951}" destId="{B091594F-35A3-43CE-8818-01C2F05F43FF}" srcOrd="0" destOrd="0" presId="urn:microsoft.com/office/officeart/2005/8/layout/hList1"/>
    <dgm:cxn modelId="{D5E953C1-3850-4638-8089-310D693B0B9A}" type="presParOf" srcId="{1AEFBC79-9A36-4B4A-AEFC-A21CF7F41951}" destId="{59CA71D2-2665-4FB9-855F-0041CAACD1E8}" srcOrd="1" destOrd="0" presId="urn:microsoft.com/office/officeart/2005/8/layout/hList1"/>
    <dgm:cxn modelId="{36119E65-CE13-458B-AA40-34658B56AEAA}" type="presParOf" srcId="{64431BE1-3F4F-4FFA-90CB-B418AC3B9373}" destId="{9632B8D9-17A1-49C7-BD96-CEB4AFFC9699}" srcOrd="3" destOrd="0" presId="urn:microsoft.com/office/officeart/2005/8/layout/hList1"/>
    <dgm:cxn modelId="{BB44EE41-BD12-44A7-AB1B-BC806B0F489D}" type="presParOf" srcId="{64431BE1-3F4F-4FFA-90CB-B418AC3B9373}" destId="{3C2AA71F-5A33-4462-9926-2B364981892F}" srcOrd="4" destOrd="0" presId="urn:microsoft.com/office/officeart/2005/8/layout/hList1"/>
    <dgm:cxn modelId="{1C826863-85B9-46F4-89D2-157FE06F44FA}" type="presParOf" srcId="{3C2AA71F-5A33-4462-9926-2B364981892F}" destId="{73F8D9E8-921F-4AC7-933F-7C51FD544B4B}" srcOrd="0" destOrd="0" presId="urn:microsoft.com/office/officeart/2005/8/layout/hList1"/>
    <dgm:cxn modelId="{AFDDF0BA-A94E-4C1D-8EF4-6E99021C323A}" type="presParOf" srcId="{3C2AA71F-5A33-4462-9926-2B364981892F}" destId="{F016CFC0-788A-4801-9F89-676ADE5084B1}" srcOrd="1" destOrd="0" presId="urn:microsoft.com/office/officeart/2005/8/layout/hList1"/>
    <dgm:cxn modelId="{AD73A1DC-8022-4BCF-96A2-12DC2F4CD15F}" type="presParOf" srcId="{64431BE1-3F4F-4FFA-90CB-B418AC3B9373}" destId="{E98BBAC0-FEF5-415D-8637-AC413F1EEB50}" srcOrd="5" destOrd="0" presId="urn:microsoft.com/office/officeart/2005/8/layout/hList1"/>
    <dgm:cxn modelId="{6C031818-1FBA-497F-BD79-57B0097E4BB5}" type="presParOf" srcId="{64431BE1-3F4F-4FFA-90CB-B418AC3B9373}" destId="{9C14F7B5-2F2F-46A7-9B02-486B8DDD392C}" srcOrd="6" destOrd="0" presId="urn:microsoft.com/office/officeart/2005/8/layout/hList1"/>
    <dgm:cxn modelId="{D9404D08-C8C8-4ED8-9507-1751E142E197}" type="presParOf" srcId="{9C14F7B5-2F2F-46A7-9B02-486B8DDD392C}" destId="{F487BE87-AC11-4946-8EA3-6721D84DE80C}" srcOrd="0" destOrd="0" presId="urn:microsoft.com/office/officeart/2005/8/layout/hList1"/>
    <dgm:cxn modelId="{DBAE0133-8257-4C88-B889-28A7685FC271}" type="presParOf" srcId="{9C14F7B5-2F2F-46A7-9B02-486B8DDD392C}" destId="{88B6ED76-2177-451C-A9B5-7DA763CAF913}" srcOrd="1" destOrd="0" presId="urn:microsoft.com/office/officeart/2005/8/layout/hList1"/>
    <dgm:cxn modelId="{B79A34C4-7569-44FE-A8E5-3052CA3BB817}" type="presParOf" srcId="{64431BE1-3F4F-4FFA-90CB-B418AC3B9373}" destId="{4298B358-4787-418B-B8E0-9E62BEE6A655}" srcOrd="7" destOrd="0" presId="urn:microsoft.com/office/officeart/2005/8/layout/hList1"/>
    <dgm:cxn modelId="{B1DC4FE5-B578-46DF-9120-0B05BD2B84E7}" type="presParOf" srcId="{64431BE1-3F4F-4FFA-90CB-B418AC3B9373}" destId="{6E9D9414-BC64-4574-81B5-AC78B2C13AC2}" srcOrd="8" destOrd="0" presId="urn:microsoft.com/office/officeart/2005/8/layout/hList1"/>
    <dgm:cxn modelId="{65F095A8-75CB-4D70-82A2-13C65EB3A7D4}" type="presParOf" srcId="{6E9D9414-BC64-4574-81B5-AC78B2C13AC2}" destId="{B8BD08F7-1B80-4652-9612-BDAE877F8C1D}" srcOrd="0" destOrd="0" presId="urn:microsoft.com/office/officeart/2005/8/layout/hList1"/>
    <dgm:cxn modelId="{363B928A-FBDD-4328-963D-D91B46378872}" type="presParOf" srcId="{6E9D9414-BC64-4574-81B5-AC78B2C13AC2}" destId="{7FACB6F3-2070-4406-8E6F-C630C6340329}"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AB868C-EF2D-4244-98AF-A20C1A9BEBC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IN"/>
        </a:p>
      </dgm:t>
    </dgm:pt>
    <dgm:pt modelId="{F9D42DF3-FA60-4AA9-B75D-75D3E0B70F53}">
      <dgm:prSet phldrT="[Text]" custT="1"/>
      <dgm:spPr/>
      <dgm:t>
        <a:bodyPr/>
        <a:lstStyle/>
        <a:p>
          <a:pPr rtl="0"/>
          <a:r>
            <a:rPr lang="en-US" sz="1400" dirty="0">
              <a:latin typeface="Candara" panose="020E0502030303020204" pitchFamily="34" charset="0"/>
            </a:rPr>
            <a:t>Aims to reach out to more people by uniform coverage of all households across rural and urban areas</a:t>
          </a:r>
          <a:endParaRPr lang="en-IN" sz="1400" i="1" dirty="0">
            <a:latin typeface="Candara" panose="020E0502030303020204" pitchFamily="34" charset="0"/>
          </a:endParaRPr>
        </a:p>
      </dgm:t>
    </dgm:pt>
    <dgm:pt modelId="{147E3520-370E-492F-A3DD-DBFCE291DEFE}" type="parTrans" cxnId="{1EEF5348-DBAD-4434-954C-0A89DF793C0F}">
      <dgm:prSet/>
      <dgm:spPr/>
      <dgm:t>
        <a:bodyPr/>
        <a:lstStyle/>
        <a:p>
          <a:endParaRPr lang="en-IN" sz="1400" i="1">
            <a:latin typeface="Candara" panose="020E0502030303020204" pitchFamily="34" charset="0"/>
          </a:endParaRPr>
        </a:p>
      </dgm:t>
    </dgm:pt>
    <dgm:pt modelId="{45061AD0-149E-4A64-8B07-94FE6152761D}" type="sibTrans" cxnId="{1EEF5348-DBAD-4434-954C-0A89DF793C0F}">
      <dgm:prSet/>
      <dgm:spPr/>
      <dgm:t>
        <a:bodyPr/>
        <a:lstStyle/>
        <a:p>
          <a:endParaRPr lang="en-IN" sz="1400" i="1">
            <a:latin typeface="Candara" panose="020E0502030303020204" pitchFamily="34" charset="0"/>
          </a:endParaRPr>
        </a:p>
      </dgm:t>
    </dgm:pt>
    <dgm:pt modelId="{C7283F99-30E8-4C1E-9D85-C7148B5ADA69}">
      <dgm:prSet custT="1"/>
      <dgm:spPr/>
      <dgm:t>
        <a:bodyPr/>
        <a:lstStyle/>
        <a:p>
          <a:pPr rtl="0"/>
          <a:r>
            <a:rPr lang="en-US" sz="1400" dirty="0">
              <a:latin typeface="Candara" panose="020E0502030303020204" pitchFamily="34" charset="0"/>
            </a:rPr>
            <a:t>Aim towards clean and hygienic India, with focus on building toilets, and free India from open defecation</a:t>
          </a:r>
          <a:endParaRPr lang="en-IN" sz="1400" i="1" dirty="0">
            <a:latin typeface="Candara" panose="020E0502030303020204" pitchFamily="34" charset="0"/>
          </a:endParaRPr>
        </a:p>
      </dgm:t>
    </dgm:pt>
    <dgm:pt modelId="{D4BB34FC-0227-42EA-B2A4-F55B637E2952}" type="parTrans" cxnId="{4B6D1034-4964-4514-95B3-B222F46E1099}">
      <dgm:prSet/>
      <dgm:spPr/>
      <dgm:t>
        <a:bodyPr/>
        <a:lstStyle/>
        <a:p>
          <a:endParaRPr lang="en-IN" sz="1400" i="1">
            <a:latin typeface="Candara" panose="020E0502030303020204" pitchFamily="34" charset="0"/>
          </a:endParaRPr>
        </a:p>
      </dgm:t>
    </dgm:pt>
    <dgm:pt modelId="{6A9715DC-65C2-4481-AF27-7F67D5B3DB4D}" type="sibTrans" cxnId="{4B6D1034-4964-4514-95B3-B222F46E1099}">
      <dgm:prSet/>
      <dgm:spPr/>
      <dgm:t>
        <a:bodyPr/>
        <a:lstStyle/>
        <a:p>
          <a:endParaRPr lang="en-IN" sz="1400" i="1">
            <a:latin typeface="Candara" panose="020E0502030303020204" pitchFamily="34" charset="0"/>
          </a:endParaRPr>
        </a:p>
      </dgm:t>
    </dgm:pt>
    <dgm:pt modelId="{F3A7F8F1-D9A2-45A3-93E3-D3D6DD132CB1}">
      <dgm:prSet custT="1"/>
      <dgm:spPr/>
      <dgm:t>
        <a:bodyPr/>
        <a:lstStyle/>
        <a:p>
          <a:pPr rtl="0"/>
          <a:r>
            <a:rPr lang="en-US" sz="1400" dirty="0">
              <a:latin typeface="Candara" panose="020E0502030303020204" pitchFamily="34" charset="0"/>
            </a:rPr>
            <a:t>Involves addressing urban challenges by implementing modern infrastructure enabling ‘smart’ solutions and technologies in cities</a:t>
          </a:r>
          <a:endParaRPr lang="en-IN" sz="1400" i="1" dirty="0">
            <a:latin typeface="Candara" panose="020E0502030303020204" pitchFamily="34" charset="0"/>
          </a:endParaRPr>
        </a:p>
      </dgm:t>
    </dgm:pt>
    <dgm:pt modelId="{9FD13F8D-CAC7-4A90-9A37-C28F83EE2C96}" type="sibTrans" cxnId="{BBE471C6-8FE0-466D-8CA3-77E443A9DA67}">
      <dgm:prSet/>
      <dgm:spPr/>
      <dgm:t>
        <a:bodyPr/>
        <a:lstStyle/>
        <a:p>
          <a:endParaRPr lang="en-IN" sz="1400" i="1">
            <a:latin typeface="Candara" panose="020E0502030303020204" pitchFamily="34" charset="0"/>
          </a:endParaRPr>
        </a:p>
      </dgm:t>
    </dgm:pt>
    <dgm:pt modelId="{D8CDF801-1D16-467F-B4CD-BB23D6458FF4}" type="parTrans" cxnId="{BBE471C6-8FE0-466D-8CA3-77E443A9DA67}">
      <dgm:prSet/>
      <dgm:spPr/>
      <dgm:t>
        <a:bodyPr/>
        <a:lstStyle/>
        <a:p>
          <a:endParaRPr lang="en-IN" sz="1400" i="1">
            <a:latin typeface="Candara" panose="020E0502030303020204" pitchFamily="34" charset="0"/>
          </a:endParaRPr>
        </a:p>
      </dgm:t>
    </dgm:pt>
    <dgm:pt modelId="{2F65C525-7D9C-404B-8881-7A35DD1AC15D}">
      <dgm:prSet phldrT="[Text]" custT="1"/>
      <dgm:spPr/>
      <dgm:t>
        <a:bodyPr/>
        <a:lstStyle/>
        <a:p>
          <a:pPr rtl="0"/>
          <a:r>
            <a:rPr lang="en-US" sz="1400" dirty="0">
              <a:latin typeface="Candara" panose="020E0502030303020204" pitchFamily="34" charset="0"/>
            </a:rPr>
            <a:t>Aims to transform India into a digitally empowered society and knowledge economy</a:t>
          </a:r>
          <a:endParaRPr lang="en-IN" sz="1400" i="1" dirty="0">
            <a:latin typeface="Candara" panose="020E0502030303020204" pitchFamily="34" charset="0"/>
          </a:endParaRPr>
        </a:p>
      </dgm:t>
    </dgm:pt>
    <dgm:pt modelId="{AEB8D43C-4D6D-4093-81FD-EE4E562A6CD1}" type="sibTrans" cxnId="{252A623A-E5A7-4709-9DA2-1CD9010FCD33}">
      <dgm:prSet/>
      <dgm:spPr/>
      <dgm:t>
        <a:bodyPr/>
        <a:lstStyle/>
        <a:p>
          <a:endParaRPr lang="en-IN" sz="1400" i="1">
            <a:latin typeface="Candara" panose="020E0502030303020204" pitchFamily="34" charset="0"/>
          </a:endParaRPr>
        </a:p>
      </dgm:t>
    </dgm:pt>
    <dgm:pt modelId="{E60B668D-AB8D-4A7C-ABDF-98652D439A1E}" type="parTrans" cxnId="{252A623A-E5A7-4709-9DA2-1CD9010FCD33}">
      <dgm:prSet/>
      <dgm:spPr/>
      <dgm:t>
        <a:bodyPr/>
        <a:lstStyle/>
        <a:p>
          <a:endParaRPr lang="en-IN" sz="1400" i="1">
            <a:latin typeface="Candara" panose="020E0502030303020204" pitchFamily="34" charset="0"/>
          </a:endParaRPr>
        </a:p>
      </dgm:t>
    </dgm:pt>
    <dgm:pt modelId="{4F1A2B28-971A-40E8-B098-FEFF2EC9887D}">
      <dgm:prSet custT="1"/>
      <dgm:spPr/>
      <dgm:t>
        <a:bodyPr/>
        <a:lstStyle/>
        <a:p>
          <a:pPr rtl="0"/>
          <a:r>
            <a:rPr lang="en-US" sz="1400" dirty="0">
              <a:latin typeface="Candara" panose="020E0502030303020204" pitchFamily="34" charset="0"/>
            </a:rPr>
            <a:t>Seeks to boost manufacturing, create jobs and a larger market for manufacturers</a:t>
          </a:r>
          <a:endParaRPr lang="en-IN" sz="1400" i="1" dirty="0">
            <a:solidFill>
              <a:schemeClr val="tx1"/>
            </a:solidFill>
            <a:latin typeface="Candara" panose="020E0502030303020204" pitchFamily="34" charset="0"/>
          </a:endParaRPr>
        </a:p>
      </dgm:t>
    </dgm:pt>
    <dgm:pt modelId="{8662C3BF-DD11-4462-9FE8-19E11C916895}" type="parTrans" cxnId="{CA01F14A-FECE-45A7-9A83-A48DC09F0020}">
      <dgm:prSet/>
      <dgm:spPr/>
      <dgm:t>
        <a:bodyPr/>
        <a:lstStyle/>
        <a:p>
          <a:endParaRPr lang="en-US" sz="1400" i="1">
            <a:latin typeface="Candara" panose="020E0502030303020204" pitchFamily="34" charset="0"/>
          </a:endParaRPr>
        </a:p>
      </dgm:t>
    </dgm:pt>
    <dgm:pt modelId="{06F322E7-DBE3-4AB7-B016-712F990765EF}" type="sibTrans" cxnId="{CA01F14A-FECE-45A7-9A83-A48DC09F0020}">
      <dgm:prSet/>
      <dgm:spPr/>
      <dgm:t>
        <a:bodyPr/>
        <a:lstStyle/>
        <a:p>
          <a:endParaRPr lang="en-US" sz="1400" i="1">
            <a:latin typeface="Candara" panose="020E0502030303020204" pitchFamily="34" charset="0"/>
          </a:endParaRPr>
        </a:p>
      </dgm:t>
    </dgm:pt>
    <dgm:pt modelId="{6CB5F9A4-8A98-499E-A556-F17786EBD3FD}">
      <dgm:prSet custT="1"/>
      <dgm:spPr/>
      <dgm:t>
        <a:bodyPr/>
        <a:lstStyle/>
        <a:p>
          <a:pPr rtl="0"/>
          <a:r>
            <a:rPr lang="en-US" sz="1400" dirty="0">
              <a:latin typeface="Candara" panose="020E0502030303020204" pitchFamily="34" charset="0"/>
            </a:rPr>
            <a:t>Aims to impart skills to the country’s large human resource pool</a:t>
          </a:r>
          <a:endParaRPr lang="en-IN" sz="1400" i="1" dirty="0">
            <a:latin typeface="Candara" panose="020E0502030303020204" pitchFamily="34" charset="0"/>
          </a:endParaRPr>
        </a:p>
      </dgm:t>
    </dgm:pt>
    <dgm:pt modelId="{D9E812CC-41BD-45B7-86C1-7348ABABFDA9}" type="sibTrans" cxnId="{CB7A1ED9-2DC9-47D0-85A2-3951ABAD31CF}">
      <dgm:prSet/>
      <dgm:spPr/>
      <dgm:t>
        <a:bodyPr/>
        <a:lstStyle/>
        <a:p>
          <a:endParaRPr lang="en-IN" sz="1400" i="1">
            <a:latin typeface="Candara" panose="020E0502030303020204" pitchFamily="34" charset="0"/>
          </a:endParaRPr>
        </a:p>
      </dgm:t>
    </dgm:pt>
    <dgm:pt modelId="{A40EAA9C-1B4F-4A20-A114-F9364FD0838B}" type="parTrans" cxnId="{CB7A1ED9-2DC9-47D0-85A2-3951ABAD31CF}">
      <dgm:prSet/>
      <dgm:spPr/>
      <dgm:t>
        <a:bodyPr/>
        <a:lstStyle/>
        <a:p>
          <a:endParaRPr lang="en-IN" sz="1400" i="1">
            <a:latin typeface="Candara" panose="020E0502030303020204" pitchFamily="34" charset="0"/>
          </a:endParaRPr>
        </a:p>
      </dgm:t>
    </dgm:pt>
    <dgm:pt modelId="{430E0A11-8E48-4708-9378-2133BB4D1563}">
      <dgm:prSet custT="1"/>
      <dgm:spPr>
        <a:solidFill>
          <a:schemeClr val="tx2">
            <a:lumMod val="20000"/>
            <a:lumOff val="80000"/>
          </a:schemeClr>
        </a:solidFill>
      </dgm:spPr>
      <dgm:t>
        <a:bodyPr anchor="ctr"/>
        <a:lstStyle/>
        <a:p>
          <a:pPr rtl="0"/>
          <a:r>
            <a:rPr lang="en-IN" sz="1400" b="1" i="1" dirty="0">
              <a:latin typeface="Candara" panose="020E0502030303020204" pitchFamily="34" charset="0"/>
            </a:rPr>
            <a:t>Major Mega Plans</a:t>
          </a:r>
        </a:p>
      </dgm:t>
    </dgm:pt>
    <dgm:pt modelId="{D7A82333-92CE-408C-934F-0F8FD5DB945F}" type="parTrans" cxnId="{5A92C27F-2641-4A9B-A31A-AD5D23F990B5}">
      <dgm:prSet/>
      <dgm:spPr/>
      <dgm:t>
        <a:bodyPr/>
        <a:lstStyle/>
        <a:p>
          <a:endParaRPr lang="en-US" sz="1400">
            <a:latin typeface="Candara" panose="020E0502030303020204" pitchFamily="34" charset="0"/>
          </a:endParaRPr>
        </a:p>
      </dgm:t>
    </dgm:pt>
    <dgm:pt modelId="{8F245B41-7AF1-4362-8AE4-A97559F7C182}" type="sibTrans" cxnId="{5A92C27F-2641-4A9B-A31A-AD5D23F990B5}">
      <dgm:prSet/>
      <dgm:spPr/>
      <dgm:t>
        <a:bodyPr/>
        <a:lstStyle/>
        <a:p>
          <a:endParaRPr lang="en-US" sz="1400">
            <a:latin typeface="Candara" panose="020E0502030303020204" pitchFamily="34" charset="0"/>
          </a:endParaRPr>
        </a:p>
      </dgm:t>
    </dgm:pt>
    <dgm:pt modelId="{A1D7ACEE-86E5-4180-AA2F-7E0E1D090D6D}">
      <dgm:prSet phldrT="[Text]" custT="1"/>
      <dgm:spPr/>
      <dgm:t>
        <a:bodyPr/>
        <a:lstStyle/>
        <a:p>
          <a:pPr rtl="0"/>
          <a:r>
            <a:rPr lang="en-IN" sz="1400" dirty="0">
              <a:latin typeface="Candara" panose="020E0502030303020204" pitchFamily="34" charset="0"/>
            </a:rPr>
            <a:t>Aims to boost entrepreneurship by promoting financing incentives for setting start-ups and creating jobs therein</a:t>
          </a:r>
          <a:endParaRPr lang="en-IN" sz="1400" i="1" dirty="0">
            <a:latin typeface="Candara" panose="020E0502030303020204" pitchFamily="34" charset="0"/>
          </a:endParaRPr>
        </a:p>
      </dgm:t>
    </dgm:pt>
    <dgm:pt modelId="{D2FEFE8C-F0C9-46AE-AAB1-02623CDDBA2F}" type="parTrans" cxnId="{BE2AEDBA-E0E9-43F0-8D7A-621556474339}">
      <dgm:prSet/>
      <dgm:spPr/>
      <dgm:t>
        <a:bodyPr/>
        <a:lstStyle/>
        <a:p>
          <a:endParaRPr lang="en-US"/>
        </a:p>
      </dgm:t>
    </dgm:pt>
    <dgm:pt modelId="{8D39CF69-9ADB-4173-9040-7CCB14A59160}" type="sibTrans" cxnId="{BE2AEDBA-E0E9-43F0-8D7A-621556474339}">
      <dgm:prSet/>
      <dgm:spPr/>
      <dgm:t>
        <a:bodyPr/>
        <a:lstStyle/>
        <a:p>
          <a:endParaRPr lang="en-US"/>
        </a:p>
      </dgm:t>
    </dgm:pt>
    <dgm:pt modelId="{26FFF80B-B9DC-4315-AFB4-5A1A23F2663E}" type="pres">
      <dgm:prSet presAssocID="{74AB868C-EF2D-4244-98AF-A20C1A9BEBCF}" presName="vert0" presStyleCnt="0">
        <dgm:presLayoutVars>
          <dgm:dir/>
          <dgm:animOne val="branch"/>
          <dgm:animLvl val="lvl"/>
        </dgm:presLayoutVars>
      </dgm:prSet>
      <dgm:spPr/>
      <dgm:t>
        <a:bodyPr/>
        <a:lstStyle/>
        <a:p>
          <a:endParaRPr lang="en-US"/>
        </a:p>
      </dgm:t>
    </dgm:pt>
    <dgm:pt modelId="{BD95A323-11D4-4682-9CC7-23D3755A4FF0}" type="pres">
      <dgm:prSet presAssocID="{430E0A11-8E48-4708-9378-2133BB4D1563}" presName="thickLine" presStyleLbl="alignNode1" presStyleIdx="0" presStyleCnt="8"/>
      <dgm:spPr/>
    </dgm:pt>
    <dgm:pt modelId="{66936AA7-7B36-4D82-BCB6-26F050A75905}" type="pres">
      <dgm:prSet presAssocID="{430E0A11-8E48-4708-9378-2133BB4D1563}" presName="horz1" presStyleCnt="0"/>
      <dgm:spPr/>
    </dgm:pt>
    <dgm:pt modelId="{861A7900-04C3-4A40-A726-FD05271A7E16}" type="pres">
      <dgm:prSet presAssocID="{430E0A11-8E48-4708-9378-2133BB4D1563}" presName="tx1" presStyleLbl="revTx" presStyleIdx="0" presStyleCnt="8"/>
      <dgm:spPr/>
      <dgm:t>
        <a:bodyPr/>
        <a:lstStyle/>
        <a:p>
          <a:endParaRPr lang="en-US"/>
        </a:p>
      </dgm:t>
    </dgm:pt>
    <dgm:pt modelId="{4370CC9D-1E99-45CD-8F71-17FC8B6AFB39}" type="pres">
      <dgm:prSet presAssocID="{430E0A11-8E48-4708-9378-2133BB4D1563}" presName="vert1" presStyleCnt="0"/>
      <dgm:spPr/>
    </dgm:pt>
    <dgm:pt modelId="{2C69078D-F7BA-4F48-A72F-7CEE5137C9E3}" type="pres">
      <dgm:prSet presAssocID="{4F1A2B28-971A-40E8-B098-FEFF2EC9887D}" presName="thickLine" presStyleLbl="alignNode1" presStyleIdx="1" presStyleCnt="8"/>
      <dgm:spPr/>
    </dgm:pt>
    <dgm:pt modelId="{38874A9E-6B6D-4584-B00B-34E3A3735558}" type="pres">
      <dgm:prSet presAssocID="{4F1A2B28-971A-40E8-B098-FEFF2EC9887D}" presName="horz1" presStyleCnt="0"/>
      <dgm:spPr/>
    </dgm:pt>
    <dgm:pt modelId="{D3FB57CD-17D7-4D8B-A6C5-FDDE879BA95D}" type="pres">
      <dgm:prSet presAssocID="{4F1A2B28-971A-40E8-B098-FEFF2EC9887D}" presName="tx1" presStyleLbl="revTx" presStyleIdx="1" presStyleCnt="8"/>
      <dgm:spPr/>
      <dgm:t>
        <a:bodyPr/>
        <a:lstStyle/>
        <a:p>
          <a:endParaRPr lang="en-US"/>
        </a:p>
      </dgm:t>
    </dgm:pt>
    <dgm:pt modelId="{3B9053A9-F901-43CC-93D6-C4FB0E78593C}" type="pres">
      <dgm:prSet presAssocID="{4F1A2B28-971A-40E8-B098-FEFF2EC9887D}" presName="vert1" presStyleCnt="0"/>
      <dgm:spPr/>
    </dgm:pt>
    <dgm:pt modelId="{69D88D4A-1CF3-41D3-8BBE-CED52981FE65}" type="pres">
      <dgm:prSet presAssocID="{F9D42DF3-FA60-4AA9-B75D-75D3E0B70F53}" presName="thickLine" presStyleLbl="alignNode1" presStyleIdx="2" presStyleCnt="8"/>
      <dgm:spPr/>
    </dgm:pt>
    <dgm:pt modelId="{FC47667A-985B-473B-9391-A2E7F3419CB7}" type="pres">
      <dgm:prSet presAssocID="{F9D42DF3-FA60-4AA9-B75D-75D3E0B70F53}" presName="horz1" presStyleCnt="0"/>
      <dgm:spPr/>
    </dgm:pt>
    <dgm:pt modelId="{B9D81B36-4E08-4C67-A11E-FB11FF1F7E0C}" type="pres">
      <dgm:prSet presAssocID="{F9D42DF3-FA60-4AA9-B75D-75D3E0B70F53}" presName="tx1" presStyleLbl="revTx" presStyleIdx="2" presStyleCnt="8"/>
      <dgm:spPr/>
      <dgm:t>
        <a:bodyPr/>
        <a:lstStyle/>
        <a:p>
          <a:endParaRPr lang="en-US"/>
        </a:p>
      </dgm:t>
    </dgm:pt>
    <dgm:pt modelId="{07C09532-C14C-486F-8DE5-EE68614DEF33}" type="pres">
      <dgm:prSet presAssocID="{F9D42DF3-FA60-4AA9-B75D-75D3E0B70F53}" presName="vert1" presStyleCnt="0"/>
      <dgm:spPr/>
    </dgm:pt>
    <dgm:pt modelId="{01ECC0A2-5EB7-42C7-9B20-882E027B7399}" type="pres">
      <dgm:prSet presAssocID="{F3A7F8F1-D9A2-45A3-93E3-D3D6DD132CB1}" presName="thickLine" presStyleLbl="alignNode1" presStyleIdx="3" presStyleCnt="8"/>
      <dgm:spPr/>
    </dgm:pt>
    <dgm:pt modelId="{ACCFD726-FBB9-46A5-8D72-8DB50F42674F}" type="pres">
      <dgm:prSet presAssocID="{F3A7F8F1-D9A2-45A3-93E3-D3D6DD132CB1}" presName="horz1" presStyleCnt="0"/>
      <dgm:spPr/>
    </dgm:pt>
    <dgm:pt modelId="{495AB0F2-EF64-4D49-AFF1-F7198C4A76CE}" type="pres">
      <dgm:prSet presAssocID="{F3A7F8F1-D9A2-45A3-93E3-D3D6DD132CB1}" presName="tx1" presStyleLbl="revTx" presStyleIdx="3" presStyleCnt="8"/>
      <dgm:spPr/>
      <dgm:t>
        <a:bodyPr/>
        <a:lstStyle/>
        <a:p>
          <a:endParaRPr lang="en-US"/>
        </a:p>
      </dgm:t>
    </dgm:pt>
    <dgm:pt modelId="{B7B6DA7C-A592-4BCC-8522-99FA1A5DBB35}" type="pres">
      <dgm:prSet presAssocID="{F3A7F8F1-D9A2-45A3-93E3-D3D6DD132CB1}" presName="vert1" presStyleCnt="0"/>
      <dgm:spPr/>
    </dgm:pt>
    <dgm:pt modelId="{ADA51947-9AFF-4D69-BF4E-824AD2ACF586}" type="pres">
      <dgm:prSet presAssocID="{C7283F99-30E8-4C1E-9D85-C7148B5ADA69}" presName="thickLine" presStyleLbl="alignNode1" presStyleIdx="4" presStyleCnt="8"/>
      <dgm:spPr/>
    </dgm:pt>
    <dgm:pt modelId="{13FAF4FE-7C48-456E-8826-8A7A2BB357F3}" type="pres">
      <dgm:prSet presAssocID="{C7283F99-30E8-4C1E-9D85-C7148B5ADA69}" presName="horz1" presStyleCnt="0"/>
      <dgm:spPr/>
    </dgm:pt>
    <dgm:pt modelId="{7E1A7D3F-0202-4B62-8F8D-C9CDB5BC82CC}" type="pres">
      <dgm:prSet presAssocID="{C7283F99-30E8-4C1E-9D85-C7148B5ADA69}" presName="tx1" presStyleLbl="revTx" presStyleIdx="4" presStyleCnt="8"/>
      <dgm:spPr/>
      <dgm:t>
        <a:bodyPr/>
        <a:lstStyle/>
        <a:p>
          <a:endParaRPr lang="en-US"/>
        </a:p>
      </dgm:t>
    </dgm:pt>
    <dgm:pt modelId="{51E860A6-782F-4556-88A3-574112DB3C73}" type="pres">
      <dgm:prSet presAssocID="{C7283F99-30E8-4C1E-9D85-C7148B5ADA69}" presName="vert1" presStyleCnt="0"/>
      <dgm:spPr/>
    </dgm:pt>
    <dgm:pt modelId="{8E790082-2CD6-46B6-8EE1-FA838185E96E}" type="pres">
      <dgm:prSet presAssocID="{6CB5F9A4-8A98-499E-A556-F17786EBD3FD}" presName="thickLine" presStyleLbl="alignNode1" presStyleIdx="5" presStyleCnt="8"/>
      <dgm:spPr/>
    </dgm:pt>
    <dgm:pt modelId="{1B38BF8C-19DA-4812-97CB-A73499955ABA}" type="pres">
      <dgm:prSet presAssocID="{6CB5F9A4-8A98-499E-A556-F17786EBD3FD}" presName="horz1" presStyleCnt="0"/>
      <dgm:spPr/>
    </dgm:pt>
    <dgm:pt modelId="{30453BD9-39FE-4BB8-8E4E-AD58DE5BE092}" type="pres">
      <dgm:prSet presAssocID="{6CB5F9A4-8A98-499E-A556-F17786EBD3FD}" presName="tx1" presStyleLbl="revTx" presStyleIdx="5" presStyleCnt="8"/>
      <dgm:spPr/>
      <dgm:t>
        <a:bodyPr/>
        <a:lstStyle/>
        <a:p>
          <a:endParaRPr lang="en-US"/>
        </a:p>
      </dgm:t>
    </dgm:pt>
    <dgm:pt modelId="{8FBFB1DC-3CA3-463E-BE03-672A2CE2C77D}" type="pres">
      <dgm:prSet presAssocID="{6CB5F9A4-8A98-499E-A556-F17786EBD3FD}" presName="vert1" presStyleCnt="0"/>
      <dgm:spPr/>
    </dgm:pt>
    <dgm:pt modelId="{E992A07A-478F-4440-804F-B84BAD6ECB8C}" type="pres">
      <dgm:prSet presAssocID="{2F65C525-7D9C-404B-8881-7A35DD1AC15D}" presName="thickLine" presStyleLbl="alignNode1" presStyleIdx="6" presStyleCnt="8"/>
      <dgm:spPr/>
    </dgm:pt>
    <dgm:pt modelId="{4190F491-8C3F-4981-A186-6B782345EC2E}" type="pres">
      <dgm:prSet presAssocID="{2F65C525-7D9C-404B-8881-7A35DD1AC15D}" presName="horz1" presStyleCnt="0"/>
      <dgm:spPr/>
    </dgm:pt>
    <dgm:pt modelId="{7E0B4CD6-1316-410A-9944-16C3990229E5}" type="pres">
      <dgm:prSet presAssocID="{2F65C525-7D9C-404B-8881-7A35DD1AC15D}" presName="tx1" presStyleLbl="revTx" presStyleIdx="6" presStyleCnt="8" custLinFactNeighborY="-2164"/>
      <dgm:spPr/>
      <dgm:t>
        <a:bodyPr/>
        <a:lstStyle/>
        <a:p>
          <a:endParaRPr lang="en-US"/>
        </a:p>
      </dgm:t>
    </dgm:pt>
    <dgm:pt modelId="{E7736669-5334-4726-9111-CF9B6E5D98E9}" type="pres">
      <dgm:prSet presAssocID="{2F65C525-7D9C-404B-8881-7A35DD1AC15D}" presName="vert1" presStyleCnt="0"/>
      <dgm:spPr/>
    </dgm:pt>
    <dgm:pt modelId="{7C779D71-2707-4235-8259-D0C49E7DE95D}" type="pres">
      <dgm:prSet presAssocID="{A1D7ACEE-86E5-4180-AA2F-7E0E1D090D6D}" presName="thickLine" presStyleLbl="alignNode1" presStyleIdx="7" presStyleCnt="8"/>
      <dgm:spPr/>
    </dgm:pt>
    <dgm:pt modelId="{C05377BD-E6ED-4EA2-A902-BB70F189FDB0}" type="pres">
      <dgm:prSet presAssocID="{A1D7ACEE-86E5-4180-AA2F-7E0E1D090D6D}" presName="horz1" presStyleCnt="0"/>
      <dgm:spPr/>
    </dgm:pt>
    <dgm:pt modelId="{37CF9E9F-1A72-4DD6-90CA-0E17D9C81C39}" type="pres">
      <dgm:prSet presAssocID="{A1D7ACEE-86E5-4180-AA2F-7E0E1D090D6D}" presName="tx1" presStyleLbl="revTx" presStyleIdx="7" presStyleCnt="8"/>
      <dgm:spPr/>
      <dgm:t>
        <a:bodyPr/>
        <a:lstStyle/>
        <a:p>
          <a:endParaRPr lang="en-US"/>
        </a:p>
      </dgm:t>
    </dgm:pt>
    <dgm:pt modelId="{AEB52DED-79EA-4C26-90B8-7B0A26EEE315}" type="pres">
      <dgm:prSet presAssocID="{A1D7ACEE-86E5-4180-AA2F-7E0E1D090D6D}" presName="vert1" presStyleCnt="0"/>
      <dgm:spPr/>
    </dgm:pt>
  </dgm:ptLst>
  <dgm:cxnLst>
    <dgm:cxn modelId="{C8E31488-EED8-4640-A973-436D49EB19BE}" type="presOf" srcId="{F3A7F8F1-D9A2-45A3-93E3-D3D6DD132CB1}" destId="{495AB0F2-EF64-4D49-AFF1-F7198C4A76CE}" srcOrd="0" destOrd="0" presId="urn:microsoft.com/office/officeart/2008/layout/LinedList"/>
    <dgm:cxn modelId="{4E430758-3F1E-4D48-A5F8-C53B2CD1E608}" type="presOf" srcId="{F9D42DF3-FA60-4AA9-B75D-75D3E0B70F53}" destId="{B9D81B36-4E08-4C67-A11E-FB11FF1F7E0C}" srcOrd="0" destOrd="0" presId="urn:microsoft.com/office/officeart/2008/layout/LinedList"/>
    <dgm:cxn modelId="{CA01F14A-FECE-45A7-9A83-A48DC09F0020}" srcId="{74AB868C-EF2D-4244-98AF-A20C1A9BEBCF}" destId="{4F1A2B28-971A-40E8-B098-FEFF2EC9887D}" srcOrd="1" destOrd="0" parTransId="{8662C3BF-DD11-4462-9FE8-19E11C916895}" sibTransId="{06F322E7-DBE3-4AB7-B016-712F990765EF}"/>
    <dgm:cxn modelId="{AB2275DD-3155-4E35-A35E-54A4E2E360D1}" type="presOf" srcId="{74AB868C-EF2D-4244-98AF-A20C1A9BEBCF}" destId="{26FFF80B-B9DC-4315-AFB4-5A1A23F2663E}" srcOrd="0" destOrd="0" presId="urn:microsoft.com/office/officeart/2008/layout/LinedList"/>
    <dgm:cxn modelId="{BE2AEDBA-E0E9-43F0-8D7A-621556474339}" srcId="{74AB868C-EF2D-4244-98AF-A20C1A9BEBCF}" destId="{A1D7ACEE-86E5-4180-AA2F-7E0E1D090D6D}" srcOrd="7" destOrd="0" parTransId="{D2FEFE8C-F0C9-46AE-AAB1-02623CDDBA2F}" sibTransId="{8D39CF69-9ADB-4173-9040-7CCB14A59160}"/>
    <dgm:cxn modelId="{252A623A-E5A7-4709-9DA2-1CD9010FCD33}" srcId="{74AB868C-EF2D-4244-98AF-A20C1A9BEBCF}" destId="{2F65C525-7D9C-404B-8881-7A35DD1AC15D}" srcOrd="6" destOrd="0" parTransId="{E60B668D-AB8D-4A7C-ABDF-98652D439A1E}" sibTransId="{AEB8D43C-4D6D-4093-81FD-EE4E562A6CD1}"/>
    <dgm:cxn modelId="{CB7A1ED9-2DC9-47D0-85A2-3951ABAD31CF}" srcId="{74AB868C-EF2D-4244-98AF-A20C1A9BEBCF}" destId="{6CB5F9A4-8A98-499E-A556-F17786EBD3FD}" srcOrd="5" destOrd="0" parTransId="{A40EAA9C-1B4F-4A20-A114-F9364FD0838B}" sibTransId="{D9E812CC-41BD-45B7-86C1-7348ABABFDA9}"/>
    <dgm:cxn modelId="{CFF1D30B-3C1F-4C10-BDF2-23BFDFF95B3F}" type="presOf" srcId="{C7283F99-30E8-4C1E-9D85-C7148B5ADA69}" destId="{7E1A7D3F-0202-4B62-8F8D-C9CDB5BC82CC}" srcOrd="0" destOrd="0" presId="urn:microsoft.com/office/officeart/2008/layout/LinedList"/>
    <dgm:cxn modelId="{4B6D1034-4964-4514-95B3-B222F46E1099}" srcId="{74AB868C-EF2D-4244-98AF-A20C1A9BEBCF}" destId="{C7283F99-30E8-4C1E-9D85-C7148B5ADA69}" srcOrd="4" destOrd="0" parTransId="{D4BB34FC-0227-42EA-B2A4-F55B637E2952}" sibTransId="{6A9715DC-65C2-4481-AF27-7F67D5B3DB4D}"/>
    <dgm:cxn modelId="{FCEF14A1-ECD4-48C8-9D05-2D95D6AD9201}" type="presOf" srcId="{4F1A2B28-971A-40E8-B098-FEFF2EC9887D}" destId="{D3FB57CD-17D7-4D8B-A6C5-FDDE879BA95D}" srcOrd="0" destOrd="0" presId="urn:microsoft.com/office/officeart/2008/layout/LinedList"/>
    <dgm:cxn modelId="{176A5AC6-1950-46FB-9142-1584C2B9ED43}" type="presOf" srcId="{A1D7ACEE-86E5-4180-AA2F-7E0E1D090D6D}" destId="{37CF9E9F-1A72-4DD6-90CA-0E17D9C81C39}" srcOrd="0" destOrd="0" presId="urn:microsoft.com/office/officeart/2008/layout/LinedList"/>
    <dgm:cxn modelId="{BBE471C6-8FE0-466D-8CA3-77E443A9DA67}" srcId="{74AB868C-EF2D-4244-98AF-A20C1A9BEBCF}" destId="{F3A7F8F1-D9A2-45A3-93E3-D3D6DD132CB1}" srcOrd="3" destOrd="0" parTransId="{D8CDF801-1D16-467F-B4CD-BB23D6458FF4}" sibTransId="{9FD13F8D-CAC7-4A90-9A37-C28F83EE2C96}"/>
    <dgm:cxn modelId="{52BF0CEE-4010-4057-BB59-CFE4004C9F7D}" type="presOf" srcId="{6CB5F9A4-8A98-499E-A556-F17786EBD3FD}" destId="{30453BD9-39FE-4BB8-8E4E-AD58DE5BE092}" srcOrd="0" destOrd="0" presId="urn:microsoft.com/office/officeart/2008/layout/LinedList"/>
    <dgm:cxn modelId="{4D37285D-FEAB-41E9-9844-E3338A2FBD04}" type="presOf" srcId="{2F65C525-7D9C-404B-8881-7A35DD1AC15D}" destId="{7E0B4CD6-1316-410A-9944-16C3990229E5}" srcOrd="0" destOrd="0" presId="urn:microsoft.com/office/officeart/2008/layout/LinedList"/>
    <dgm:cxn modelId="{B0C40EEA-D130-4F31-8012-1AB3BADEF877}" type="presOf" srcId="{430E0A11-8E48-4708-9378-2133BB4D1563}" destId="{861A7900-04C3-4A40-A726-FD05271A7E16}" srcOrd="0" destOrd="0" presId="urn:microsoft.com/office/officeart/2008/layout/LinedList"/>
    <dgm:cxn modelId="{1EEF5348-DBAD-4434-954C-0A89DF793C0F}" srcId="{74AB868C-EF2D-4244-98AF-A20C1A9BEBCF}" destId="{F9D42DF3-FA60-4AA9-B75D-75D3E0B70F53}" srcOrd="2" destOrd="0" parTransId="{147E3520-370E-492F-A3DD-DBFCE291DEFE}" sibTransId="{45061AD0-149E-4A64-8B07-94FE6152761D}"/>
    <dgm:cxn modelId="{5A92C27F-2641-4A9B-A31A-AD5D23F990B5}" srcId="{74AB868C-EF2D-4244-98AF-A20C1A9BEBCF}" destId="{430E0A11-8E48-4708-9378-2133BB4D1563}" srcOrd="0" destOrd="0" parTransId="{D7A82333-92CE-408C-934F-0F8FD5DB945F}" sibTransId="{8F245B41-7AF1-4362-8AE4-A97559F7C182}"/>
    <dgm:cxn modelId="{60DD6151-D262-46A0-AB52-2F1035A64666}" type="presParOf" srcId="{26FFF80B-B9DC-4315-AFB4-5A1A23F2663E}" destId="{BD95A323-11D4-4682-9CC7-23D3755A4FF0}" srcOrd="0" destOrd="0" presId="urn:microsoft.com/office/officeart/2008/layout/LinedList"/>
    <dgm:cxn modelId="{58650552-16CA-48A5-81D7-1449087A89C2}" type="presParOf" srcId="{26FFF80B-B9DC-4315-AFB4-5A1A23F2663E}" destId="{66936AA7-7B36-4D82-BCB6-26F050A75905}" srcOrd="1" destOrd="0" presId="urn:microsoft.com/office/officeart/2008/layout/LinedList"/>
    <dgm:cxn modelId="{D8CF14E4-7323-45FC-9935-E404476A9C79}" type="presParOf" srcId="{66936AA7-7B36-4D82-BCB6-26F050A75905}" destId="{861A7900-04C3-4A40-A726-FD05271A7E16}" srcOrd="0" destOrd="0" presId="urn:microsoft.com/office/officeart/2008/layout/LinedList"/>
    <dgm:cxn modelId="{7B980332-23A1-4F3C-A9C7-6DCB34414A7C}" type="presParOf" srcId="{66936AA7-7B36-4D82-BCB6-26F050A75905}" destId="{4370CC9D-1E99-45CD-8F71-17FC8B6AFB39}" srcOrd="1" destOrd="0" presId="urn:microsoft.com/office/officeart/2008/layout/LinedList"/>
    <dgm:cxn modelId="{D42A171A-557E-4942-BD52-1E2A15335F3D}" type="presParOf" srcId="{26FFF80B-B9DC-4315-AFB4-5A1A23F2663E}" destId="{2C69078D-F7BA-4F48-A72F-7CEE5137C9E3}" srcOrd="2" destOrd="0" presId="urn:microsoft.com/office/officeart/2008/layout/LinedList"/>
    <dgm:cxn modelId="{1A4212D4-8782-406F-8607-33129F71BBDA}" type="presParOf" srcId="{26FFF80B-B9DC-4315-AFB4-5A1A23F2663E}" destId="{38874A9E-6B6D-4584-B00B-34E3A3735558}" srcOrd="3" destOrd="0" presId="urn:microsoft.com/office/officeart/2008/layout/LinedList"/>
    <dgm:cxn modelId="{71E70938-4D82-4D18-9A7E-E0176BCE8DAC}" type="presParOf" srcId="{38874A9E-6B6D-4584-B00B-34E3A3735558}" destId="{D3FB57CD-17D7-4D8B-A6C5-FDDE879BA95D}" srcOrd="0" destOrd="0" presId="urn:microsoft.com/office/officeart/2008/layout/LinedList"/>
    <dgm:cxn modelId="{535AB369-FD3E-43D4-AA6F-3122D2C44F46}" type="presParOf" srcId="{38874A9E-6B6D-4584-B00B-34E3A3735558}" destId="{3B9053A9-F901-43CC-93D6-C4FB0E78593C}" srcOrd="1" destOrd="0" presId="urn:microsoft.com/office/officeart/2008/layout/LinedList"/>
    <dgm:cxn modelId="{33267CAC-E4F8-47E0-85C0-31E04F13A317}" type="presParOf" srcId="{26FFF80B-B9DC-4315-AFB4-5A1A23F2663E}" destId="{69D88D4A-1CF3-41D3-8BBE-CED52981FE65}" srcOrd="4" destOrd="0" presId="urn:microsoft.com/office/officeart/2008/layout/LinedList"/>
    <dgm:cxn modelId="{0288A33F-789E-4AB8-869A-8303AEDAF8F4}" type="presParOf" srcId="{26FFF80B-B9DC-4315-AFB4-5A1A23F2663E}" destId="{FC47667A-985B-473B-9391-A2E7F3419CB7}" srcOrd="5" destOrd="0" presId="urn:microsoft.com/office/officeart/2008/layout/LinedList"/>
    <dgm:cxn modelId="{57FAC0A0-86FF-432F-A16D-43AE9E52383B}" type="presParOf" srcId="{FC47667A-985B-473B-9391-A2E7F3419CB7}" destId="{B9D81B36-4E08-4C67-A11E-FB11FF1F7E0C}" srcOrd="0" destOrd="0" presId="urn:microsoft.com/office/officeart/2008/layout/LinedList"/>
    <dgm:cxn modelId="{278C5B3D-9A06-4136-9C20-86BE5CDAD0AB}" type="presParOf" srcId="{FC47667A-985B-473B-9391-A2E7F3419CB7}" destId="{07C09532-C14C-486F-8DE5-EE68614DEF33}" srcOrd="1" destOrd="0" presId="urn:microsoft.com/office/officeart/2008/layout/LinedList"/>
    <dgm:cxn modelId="{CB7289D4-04EE-40BC-BDFF-2CE8A1C2D6B0}" type="presParOf" srcId="{26FFF80B-B9DC-4315-AFB4-5A1A23F2663E}" destId="{01ECC0A2-5EB7-42C7-9B20-882E027B7399}" srcOrd="6" destOrd="0" presId="urn:microsoft.com/office/officeart/2008/layout/LinedList"/>
    <dgm:cxn modelId="{556C9DD7-7645-447A-97FD-5F861B46FED6}" type="presParOf" srcId="{26FFF80B-B9DC-4315-AFB4-5A1A23F2663E}" destId="{ACCFD726-FBB9-46A5-8D72-8DB50F42674F}" srcOrd="7" destOrd="0" presId="urn:microsoft.com/office/officeart/2008/layout/LinedList"/>
    <dgm:cxn modelId="{36D75E4C-CBE0-4E7E-838B-4460A3C61DD8}" type="presParOf" srcId="{ACCFD726-FBB9-46A5-8D72-8DB50F42674F}" destId="{495AB0F2-EF64-4D49-AFF1-F7198C4A76CE}" srcOrd="0" destOrd="0" presId="urn:microsoft.com/office/officeart/2008/layout/LinedList"/>
    <dgm:cxn modelId="{1A510691-138B-4B38-8866-A6A151855ACB}" type="presParOf" srcId="{ACCFD726-FBB9-46A5-8D72-8DB50F42674F}" destId="{B7B6DA7C-A592-4BCC-8522-99FA1A5DBB35}" srcOrd="1" destOrd="0" presId="urn:microsoft.com/office/officeart/2008/layout/LinedList"/>
    <dgm:cxn modelId="{857A7B96-B874-4C03-8C8C-E62BA9C816B8}" type="presParOf" srcId="{26FFF80B-B9DC-4315-AFB4-5A1A23F2663E}" destId="{ADA51947-9AFF-4D69-BF4E-824AD2ACF586}" srcOrd="8" destOrd="0" presId="urn:microsoft.com/office/officeart/2008/layout/LinedList"/>
    <dgm:cxn modelId="{E8D6DFEB-9352-475E-A400-7952A506C810}" type="presParOf" srcId="{26FFF80B-B9DC-4315-AFB4-5A1A23F2663E}" destId="{13FAF4FE-7C48-456E-8826-8A7A2BB357F3}" srcOrd="9" destOrd="0" presId="urn:microsoft.com/office/officeart/2008/layout/LinedList"/>
    <dgm:cxn modelId="{3697F358-94C9-43E2-A237-CA8A57EDDFEE}" type="presParOf" srcId="{13FAF4FE-7C48-456E-8826-8A7A2BB357F3}" destId="{7E1A7D3F-0202-4B62-8F8D-C9CDB5BC82CC}" srcOrd="0" destOrd="0" presId="urn:microsoft.com/office/officeart/2008/layout/LinedList"/>
    <dgm:cxn modelId="{AC686EAC-9AD2-4A0E-B38C-26768A99D887}" type="presParOf" srcId="{13FAF4FE-7C48-456E-8826-8A7A2BB357F3}" destId="{51E860A6-782F-4556-88A3-574112DB3C73}" srcOrd="1" destOrd="0" presId="urn:microsoft.com/office/officeart/2008/layout/LinedList"/>
    <dgm:cxn modelId="{FF680FE5-5D00-48D4-B335-F6747A740EDD}" type="presParOf" srcId="{26FFF80B-B9DC-4315-AFB4-5A1A23F2663E}" destId="{8E790082-2CD6-46B6-8EE1-FA838185E96E}" srcOrd="10" destOrd="0" presId="urn:microsoft.com/office/officeart/2008/layout/LinedList"/>
    <dgm:cxn modelId="{2E42A243-7EF0-4EA9-B141-8B8644C284C7}" type="presParOf" srcId="{26FFF80B-B9DC-4315-AFB4-5A1A23F2663E}" destId="{1B38BF8C-19DA-4812-97CB-A73499955ABA}" srcOrd="11" destOrd="0" presId="urn:microsoft.com/office/officeart/2008/layout/LinedList"/>
    <dgm:cxn modelId="{A91A09E6-ADF2-41D6-8744-715B913D0551}" type="presParOf" srcId="{1B38BF8C-19DA-4812-97CB-A73499955ABA}" destId="{30453BD9-39FE-4BB8-8E4E-AD58DE5BE092}" srcOrd="0" destOrd="0" presId="urn:microsoft.com/office/officeart/2008/layout/LinedList"/>
    <dgm:cxn modelId="{FF819B7A-ED18-4AF1-9A77-B5D8F1F1CD3D}" type="presParOf" srcId="{1B38BF8C-19DA-4812-97CB-A73499955ABA}" destId="{8FBFB1DC-3CA3-463E-BE03-672A2CE2C77D}" srcOrd="1" destOrd="0" presId="urn:microsoft.com/office/officeart/2008/layout/LinedList"/>
    <dgm:cxn modelId="{5D05DE20-7B9F-4DDE-B120-73A93867E1C4}" type="presParOf" srcId="{26FFF80B-B9DC-4315-AFB4-5A1A23F2663E}" destId="{E992A07A-478F-4440-804F-B84BAD6ECB8C}" srcOrd="12" destOrd="0" presId="urn:microsoft.com/office/officeart/2008/layout/LinedList"/>
    <dgm:cxn modelId="{727B1BF6-E67A-467A-9201-2FC8A1D98E25}" type="presParOf" srcId="{26FFF80B-B9DC-4315-AFB4-5A1A23F2663E}" destId="{4190F491-8C3F-4981-A186-6B782345EC2E}" srcOrd="13" destOrd="0" presId="urn:microsoft.com/office/officeart/2008/layout/LinedList"/>
    <dgm:cxn modelId="{8AA0B82C-2B31-4256-B9D8-3824A50BFBBA}" type="presParOf" srcId="{4190F491-8C3F-4981-A186-6B782345EC2E}" destId="{7E0B4CD6-1316-410A-9944-16C3990229E5}" srcOrd="0" destOrd="0" presId="urn:microsoft.com/office/officeart/2008/layout/LinedList"/>
    <dgm:cxn modelId="{94710FAA-6C46-48D5-BF67-F20C944A6B15}" type="presParOf" srcId="{4190F491-8C3F-4981-A186-6B782345EC2E}" destId="{E7736669-5334-4726-9111-CF9B6E5D98E9}" srcOrd="1" destOrd="0" presId="urn:microsoft.com/office/officeart/2008/layout/LinedList"/>
    <dgm:cxn modelId="{94A6E2DC-5ECB-4294-874F-0A286B593DB7}" type="presParOf" srcId="{26FFF80B-B9DC-4315-AFB4-5A1A23F2663E}" destId="{7C779D71-2707-4235-8259-D0C49E7DE95D}" srcOrd="14" destOrd="0" presId="urn:microsoft.com/office/officeart/2008/layout/LinedList"/>
    <dgm:cxn modelId="{51BE8E02-5D33-4E39-AB84-7E8E26CBE075}" type="presParOf" srcId="{26FFF80B-B9DC-4315-AFB4-5A1A23F2663E}" destId="{C05377BD-E6ED-4EA2-A902-BB70F189FDB0}" srcOrd="15" destOrd="0" presId="urn:microsoft.com/office/officeart/2008/layout/LinedList"/>
    <dgm:cxn modelId="{2F0AA682-47F5-443C-9D80-142D86F6D4B2}" type="presParOf" srcId="{C05377BD-E6ED-4EA2-A902-BB70F189FDB0}" destId="{37CF9E9F-1A72-4DD6-90CA-0E17D9C81C39}" srcOrd="0" destOrd="0" presId="urn:microsoft.com/office/officeart/2008/layout/LinedList"/>
    <dgm:cxn modelId="{9913FF47-9E13-46C5-97B9-42E0B93EFEE6}" type="presParOf" srcId="{C05377BD-E6ED-4EA2-A902-BB70F189FDB0}" destId="{AEB52DED-79EA-4C26-90B8-7B0A26EEE315}" srcOrd="1" destOrd="0" presId="urn:microsoft.com/office/officeart/2008/layout/LinedList"/>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45F615-5E76-43A9-8754-1BF4CA84F7DD}" type="doc">
      <dgm:prSet loTypeId="urn:microsoft.com/office/officeart/2008/layout/HorizontalMultiLevelHierarchy" loCatId="hierarchy" qsTypeId="urn:microsoft.com/office/officeart/2005/8/quickstyle/simple1" qsCatId="simple" csTypeId="urn:microsoft.com/office/officeart/2005/8/colors/accent4_1" csCatId="accent4" phldr="1"/>
      <dgm:spPr/>
      <dgm:t>
        <a:bodyPr/>
        <a:lstStyle/>
        <a:p>
          <a:endParaRPr lang="en-US"/>
        </a:p>
      </dgm:t>
    </dgm:pt>
    <dgm:pt modelId="{395CD380-7B7E-4D50-A5DE-53AA691232AB}">
      <dgm:prSet phldrT="[Text]" custT="1"/>
      <dgm:spPr>
        <a:solidFill>
          <a:schemeClr val="accent4">
            <a:lumMod val="20000"/>
            <a:lumOff val="80000"/>
          </a:schemeClr>
        </a:solidFill>
      </dgm:spPr>
      <dgm:t>
        <a:bodyPr/>
        <a:lstStyle/>
        <a:p>
          <a:r>
            <a:rPr lang="en-US" sz="1300" b="1"/>
            <a:t>Make in India</a:t>
          </a:r>
        </a:p>
      </dgm:t>
    </dgm:pt>
    <dgm:pt modelId="{4A48CC9E-216A-47FD-B002-94FEB214FC3E}" type="parTrans" cxnId="{FE00A0E6-23AE-4744-AC3D-EE7E31E276F2}">
      <dgm:prSet/>
      <dgm:spPr/>
      <dgm:t>
        <a:bodyPr/>
        <a:lstStyle/>
        <a:p>
          <a:endParaRPr lang="en-US" sz="1300"/>
        </a:p>
      </dgm:t>
    </dgm:pt>
    <dgm:pt modelId="{C1231182-AC20-4073-B6C3-C23FA3A992D5}" type="sibTrans" cxnId="{FE00A0E6-23AE-4744-AC3D-EE7E31E276F2}">
      <dgm:prSet/>
      <dgm:spPr/>
      <dgm:t>
        <a:bodyPr/>
        <a:lstStyle/>
        <a:p>
          <a:endParaRPr lang="en-US" sz="1300"/>
        </a:p>
      </dgm:t>
    </dgm:pt>
    <dgm:pt modelId="{8F2A005A-B2F3-4417-B646-D9A7AA6D815B}">
      <dgm:prSet phldrT="[Text]" custT="1"/>
      <dgm:spPr/>
      <dgm:t>
        <a:bodyPr/>
        <a:lstStyle/>
        <a:p>
          <a:r>
            <a:rPr lang="en-US" sz="1300" dirty="0"/>
            <a:t>Chinese technology company </a:t>
          </a:r>
          <a:r>
            <a:rPr lang="en-US" sz="1300" b="1" dirty="0"/>
            <a:t>Huawei</a:t>
          </a:r>
          <a:r>
            <a:rPr lang="en-US" sz="1300" dirty="0"/>
            <a:t> has invested USD 170 million to set up a new Research and Development (R&amp;D) campus in Bengaluru</a:t>
          </a:r>
        </a:p>
      </dgm:t>
    </dgm:pt>
    <dgm:pt modelId="{CC1C5045-E26A-4D7B-BCA4-BEE304D3E301}" type="parTrans" cxnId="{A2D8224A-9D29-49B7-A14F-0A73CD5B3E8C}">
      <dgm:prSet custT="1"/>
      <dgm:spPr/>
      <dgm:t>
        <a:bodyPr/>
        <a:lstStyle/>
        <a:p>
          <a:endParaRPr lang="en-US" sz="1300"/>
        </a:p>
      </dgm:t>
    </dgm:pt>
    <dgm:pt modelId="{0914623C-8864-4682-BCA7-79C5CF44BC80}" type="sibTrans" cxnId="{A2D8224A-9D29-49B7-A14F-0A73CD5B3E8C}">
      <dgm:prSet/>
      <dgm:spPr/>
      <dgm:t>
        <a:bodyPr/>
        <a:lstStyle/>
        <a:p>
          <a:endParaRPr lang="en-US" sz="1300"/>
        </a:p>
      </dgm:t>
    </dgm:pt>
    <dgm:pt modelId="{168D7A17-8EF8-4BEB-AC66-A61DB9C1BCD4}">
      <dgm:prSet phldrT="[Text]" custT="1"/>
      <dgm:spPr/>
      <dgm:t>
        <a:bodyPr/>
        <a:lstStyle/>
        <a:p>
          <a:r>
            <a:rPr lang="en-US" sz="1300" b="1" dirty="0" err="1"/>
            <a:t>Magneti</a:t>
          </a:r>
          <a:r>
            <a:rPr lang="en-US" sz="1300" b="1" dirty="0"/>
            <a:t> </a:t>
          </a:r>
          <a:r>
            <a:rPr lang="en-US" sz="1300" b="1" dirty="0" err="1"/>
            <a:t>Marelli</a:t>
          </a:r>
          <a:r>
            <a:rPr lang="en-US" sz="1300" b="1" dirty="0"/>
            <a:t>, Fiat’s </a:t>
          </a:r>
          <a:r>
            <a:rPr lang="en-US" sz="1300" dirty="0"/>
            <a:t>component manufacturing arm, started operations for manufacturing of Electronic Fuel Injection (EFI) </a:t>
          </a:r>
        </a:p>
      </dgm:t>
    </dgm:pt>
    <dgm:pt modelId="{CF79EF4F-FDA8-4A59-ADCA-7BA83BCA961E}" type="parTrans" cxnId="{CADDD16D-B956-4D02-AE2B-087EDFA9D58A}">
      <dgm:prSet custT="1"/>
      <dgm:spPr/>
      <dgm:t>
        <a:bodyPr/>
        <a:lstStyle/>
        <a:p>
          <a:endParaRPr lang="en-US" sz="1300"/>
        </a:p>
      </dgm:t>
    </dgm:pt>
    <dgm:pt modelId="{3A20F7FD-8D42-412E-9019-000AC8902704}" type="sibTrans" cxnId="{CADDD16D-B956-4D02-AE2B-087EDFA9D58A}">
      <dgm:prSet/>
      <dgm:spPr/>
      <dgm:t>
        <a:bodyPr/>
        <a:lstStyle/>
        <a:p>
          <a:endParaRPr lang="en-US" sz="1300"/>
        </a:p>
      </dgm:t>
    </dgm:pt>
    <dgm:pt modelId="{B99E0DD1-35AB-4906-A687-B1AB3B73A3A7}">
      <dgm:prSet phldrT="[Text]" custT="1"/>
      <dgm:spPr/>
      <dgm:t>
        <a:bodyPr/>
        <a:lstStyle/>
        <a:p>
          <a:r>
            <a:rPr lang="en-US" sz="1300" dirty="0"/>
            <a:t>Taiwan’s </a:t>
          </a:r>
          <a:r>
            <a:rPr lang="en-US" sz="1300" b="1" dirty="0"/>
            <a:t>Foxconn</a:t>
          </a:r>
          <a:r>
            <a:rPr lang="en-US" sz="1300" dirty="0"/>
            <a:t>, the world’s largest contract electronics manufacturer and a key supplier to Apple Inc., has signed a pact with Maharashtra to invest USD 5 billion over five years in a semiconductor manufacturing facility</a:t>
          </a:r>
        </a:p>
      </dgm:t>
    </dgm:pt>
    <dgm:pt modelId="{85E400CB-0DEC-4635-A1C1-00C2FAA66FF7}" type="parTrans" cxnId="{3CCEB344-0D99-41CB-9377-7C4D06F1D338}">
      <dgm:prSet custT="1"/>
      <dgm:spPr/>
      <dgm:t>
        <a:bodyPr/>
        <a:lstStyle/>
        <a:p>
          <a:endParaRPr lang="en-US" sz="1300"/>
        </a:p>
      </dgm:t>
    </dgm:pt>
    <dgm:pt modelId="{F5F92C7C-1AB9-4E17-85A7-4548306A385B}" type="sibTrans" cxnId="{3CCEB344-0D99-41CB-9377-7C4D06F1D338}">
      <dgm:prSet/>
      <dgm:spPr/>
      <dgm:t>
        <a:bodyPr/>
        <a:lstStyle/>
        <a:p>
          <a:endParaRPr lang="en-US" sz="1300"/>
        </a:p>
      </dgm:t>
    </dgm:pt>
    <dgm:pt modelId="{9AB27490-B328-4623-9C5A-2C2C3FE88CD0}">
      <dgm:prSet phldrT="[Text]" custT="1"/>
      <dgm:spPr/>
      <dgm:t>
        <a:bodyPr/>
        <a:lstStyle/>
        <a:p>
          <a:r>
            <a:rPr lang="en-US" sz="1300" b="1" dirty="0"/>
            <a:t>Xiaomi</a:t>
          </a:r>
          <a:r>
            <a:rPr lang="en-US" sz="1300" dirty="0"/>
            <a:t> launched local manufacturing in Visakhapatnam under the Make in India program. The plant exclusively assembles Xiaomi phones and is the company's second manufacturing unit outside China</a:t>
          </a:r>
        </a:p>
      </dgm:t>
    </dgm:pt>
    <dgm:pt modelId="{69064829-420E-4FC3-B055-FEE31934C185}" type="parTrans" cxnId="{AC39EFCE-5C36-4801-9319-4E046AC1403F}">
      <dgm:prSet custT="1"/>
      <dgm:spPr/>
      <dgm:t>
        <a:bodyPr/>
        <a:lstStyle/>
        <a:p>
          <a:endParaRPr lang="en-US" sz="1300"/>
        </a:p>
      </dgm:t>
    </dgm:pt>
    <dgm:pt modelId="{E3FFA15B-4943-4D47-A514-737DB93F7C9C}" type="sibTrans" cxnId="{AC39EFCE-5C36-4801-9319-4E046AC1403F}">
      <dgm:prSet/>
      <dgm:spPr/>
      <dgm:t>
        <a:bodyPr/>
        <a:lstStyle/>
        <a:p>
          <a:endParaRPr lang="en-US" sz="1300"/>
        </a:p>
      </dgm:t>
    </dgm:pt>
    <dgm:pt modelId="{95802744-0F2D-4FDF-8B3C-73267342F470}">
      <dgm:prSet phldrT="[Text]" custT="1"/>
      <dgm:spPr/>
      <dgm:t>
        <a:bodyPr/>
        <a:lstStyle/>
        <a:p>
          <a:r>
            <a:rPr lang="en-US" sz="1300" dirty="0"/>
            <a:t>US chipmaker </a:t>
          </a:r>
          <a:r>
            <a:rPr lang="en-US" sz="1300" b="1" dirty="0"/>
            <a:t>Qualcomm</a:t>
          </a:r>
          <a:r>
            <a:rPr lang="en-US" sz="1300" dirty="0"/>
            <a:t> plans to establish an innovation lab in Bangalore. It has launched ‘Design in India’ initiative with the aim to mentor up to 10 Indian hardware companies</a:t>
          </a:r>
        </a:p>
      </dgm:t>
    </dgm:pt>
    <dgm:pt modelId="{98A0DD6D-73EB-4DD6-A6C8-A56F2FF53411}" type="parTrans" cxnId="{AEEE460D-489A-44E0-A41E-CFA9440E7FE1}">
      <dgm:prSet custT="1"/>
      <dgm:spPr/>
      <dgm:t>
        <a:bodyPr/>
        <a:lstStyle/>
        <a:p>
          <a:endParaRPr lang="en-US" sz="1300"/>
        </a:p>
      </dgm:t>
    </dgm:pt>
    <dgm:pt modelId="{4965BC14-B0F3-4F98-A48E-A809A20F533E}" type="sibTrans" cxnId="{AEEE460D-489A-44E0-A41E-CFA9440E7FE1}">
      <dgm:prSet/>
      <dgm:spPr/>
      <dgm:t>
        <a:bodyPr/>
        <a:lstStyle/>
        <a:p>
          <a:endParaRPr lang="en-US" sz="1300"/>
        </a:p>
      </dgm:t>
    </dgm:pt>
    <dgm:pt modelId="{481A3344-0675-41DE-A967-0F065A82475B}" type="pres">
      <dgm:prSet presAssocID="{F945F615-5E76-43A9-8754-1BF4CA84F7DD}" presName="Name0" presStyleCnt="0">
        <dgm:presLayoutVars>
          <dgm:chPref val="1"/>
          <dgm:dir/>
          <dgm:animOne val="branch"/>
          <dgm:animLvl val="lvl"/>
          <dgm:resizeHandles val="exact"/>
        </dgm:presLayoutVars>
      </dgm:prSet>
      <dgm:spPr/>
      <dgm:t>
        <a:bodyPr/>
        <a:lstStyle/>
        <a:p>
          <a:endParaRPr lang="en-US"/>
        </a:p>
      </dgm:t>
    </dgm:pt>
    <dgm:pt modelId="{A5A2AB9B-036C-41FD-AFDE-5F420FDE3541}" type="pres">
      <dgm:prSet presAssocID="{395CD380-7B7E-4D50-A5DE-53AA691232AB}" presName="root1" presStyleCnt="0"/>
      <dgm:spPr/>
    </dgm:pt>
    <dgm:pt modelId="{07D70E6E-DADC-4A73-9F1A-EE15438BE34A}" type="pres">
      <dgm:prSet presAssocID="{395CD380-7B7E-4D50-A5DE-53AA691232AB}" presName="LevelOneTextNode" presStyleLbl="node0" presStyleIdx="0" presStyleCnt="1" custScaleX="114256" custLinFactNeighborX="-24480" custLinFactNeighborY="423">
        <dgm:presLayoutVars>
          <dgm:chPref val="3"/>
        </dgm:presLayoutVars>
      </dgm:prSet>
      <dgm:spPr/>
      <dgm:t>
        <a:bodyPr/>
        <a:lstStyle/>
        <a:p>
          <a:endParaRPr lang="en-US"/>
        </a:p>
      </dgm:t>
    </dgm:pt>
    <dgm:pt modelId="{8660727C-89FF-4094-B734-C3F5C8DFA2AF}" type="pres">
      <dgm:prSet presAssocID="{395CD380-7B7E-4D50-A5DE-53AA691232AB}" presName="level2hierChild" presStyleCnt="0"/>
      <dgm:spPr/>
    </dgm:pt>
    <dgm:pt modelId="{FF9FCBE8-093F-4365-BE9B-E8338658B668}" type="pres">
      <dgm:prSet presAssocID="{CC1C5045-E26A-4D7B-BCA4-BEE304D3E301}" presName="conn2-1" presStyleLbl="parChTrans1D2" presStyleIdx="0" presStyleCnt="5"/>
      <dgm:spPr/>
      <dgm:t>
        <a:bodyPr/>
        <a:lstStyle/>
        <a:p>
          <a:endParaRPr lang="en-US"/>
        </a:p>
      </dgm:t>
    </dgm:pt>
    <dgm:pt modelId="{F44F0C84-EDE6-4F94-9D35-75B22ACA57BC}" type="pres">
      <dgm:prSet presAssocID="{CC1C5045-E26A-4D7B-BCA4-BEE304D3E301}" presName="connTx" presStyleLbl="parChTrans1D2" presStyleIdx="0" presStyleCnt="5"/>
      <dgm:spPr/>
      <dgm:t>
        <a:bodyPr/>
        <a:lstStyle/>
        <a:p>
          <a:endParaRPr lang="en-US"/>
        </a:p>
      </dgm:t>
    </dgm:pt>
    <dgm:pt modelId="{9B725817-7CE1-48FA-BC4B-A0C4BF49A05F}" type="pres">
      <dgm:prSet presAssocID="{8F2A005A-B2F3-4417-B646-D9A7AA6D815B}" presName="root2" presStyleCnt="0"/>
      <dgm:spPr/>
    </dgm:pt>
    <dgm:pt modelId="{04EC5A0E-4B34-4270-BD1D-9D5100488E16}" type="pres">
      <dgm:prSet presAssocID="{8F2A005A-B2F3-4417-B646-D9A7AA6D815B}" presName="LevelTwoTextNode" presStyleLbl="node2" presStyleIdx="0" presStyleCnt="5" custScaleX="398554" custLinFactNeighborX="17939" custLinFactNeighborY="402">
        <dgm:presLayoutVars>
          <dgm:chPref val="3"/>
        </dgm:presLayoutVars>
      </dgm:prSet>
      <dgm:spPr/>
      <dgm:t>
        <a:bodyPr/>
        <a:lstStyle/>
        <a:p>
          <a:endParaRPr lang="en-US"/>
        </a:p>
      </dgm:t>
    </dgm:pt>
    <dgm:pt modelId="{2A51F4E3-7698-40D8-B784-6E371B318B7C}" type="pres">
      <dgm:prSet presAssocID="{8F2A005A-B2F3-4417-B646-D9A7AA6D815B}" presName="level3hierChild" presStyleCnt="0"/>
      <dgm:spPr/>
    </dgm:pt>
    <dgm:pt modelId="{6775F207-C69D-4DDA-9A53-E8860E468676}" type="pres">
      <dgm:prSet presAssocID="{CF79EF4F-FDA8-4A59-ADCA-7BA83BCA961E}" presName="conn2-1" presStyleLbl="parChTrans1D2" presStyleIdx="1" presStyleCnt="5"/>
      <dgm:spPr/>
      <dgm:t>
        <a:bodyPr/>
        <a:lstStyle/>
        <a:p>
          <a:endParaRPr lang="en-US"/>
        </a:p>
      </dgm:t>
    </dgm:pt>
    <dgm:pt modelId="{6EC20072-3DD2-41B8-BF2F-F6C7B7B5C21F}" type="pres">
      <dgm:prSet presAssocID="{CF79EF4F-FDA8-4A59-ADCA-7BA83BCA961E}" presName="connTx" presStyleLbl="parChTrans1D2" presStyleIdx="1" presStyleCnt="5"/>
      <dgm:spPr/>
      <dgm:t>
        <a:bodyPr/>
        <a:lstStyle/>
        <a:p>
          <a:endParaRPr lang="en-US"/>
        </a:p>
      </dgm:t>
    </dgm:pt>
    <dgm:pt modelId="{E7E7FC5E-2385-462B-95EE-67ED11F06C6C}" type="pres">
      <dgm:prSet presAssocID="{168D7A17-8EF8-4BEB-AC66-A61DB9C1BCD4}" presName="root2" presStyleCnt="0"/>
      <dgm:spPr/>
    </dgm:pt>
    <dgm:pt modelId="{9A611F42-1635-4841-8498-39507CACBC36}" type="pres">
      <dgm:prSet presAssocID="{168D7A17-8EF8-4BEB-AC66-A61DB9C1BCD4}" presName="LevelTwoTextNode" presStyleLbl="node2" presStyleIdx="1" presStyleCnt="5" custScaleX="398553" custLinFactNeighborX="17939" custLinFactNeighborY="402">
        <dgm:presLayoutVars>
          <dgm:chPref val="3"/>
        </dgm:presLayoutVars>
      </dgm:prSet>
      <dgm:spPr/>
      <dgm:t>
        <a:bodyPr/>
        <a:lstStyle/>
        <a:p>
          <a:endParaRPr lang="en-US"/>
        </a:p>
      </dgm:t>
    </dgm:pt>
    <dgm:pt modelId="{34DE64BA-D7DB-4898-8B4B-3F1886DD8CA6}" type="pres">
      <dgm:prSet presAssocID="{168D7A17-8EF8-4BEB-AC66-A61DB9C1BCD4}" presName="level3hierChild" presStyleCnt="0"/>
      <dgm:spPr/>
    </dgm:pt>
    <dgm:pt modelId="{2A5C0C56-0D68-41B7-8ED6-DAF065A43C2D}" type="pres">
      <dgm:prSet presAssocID="{85E400CB-0DEC-4635-A1C1-00C2FAA66FF7}" presName="conn2-1" presStyleLbl="parChTrans1D2" presStyleIdx="2" presStyleCnt="5"/>
      <dgm:spPr/>
      <dgm:t>
        <a:bodyPr/>
        <a:lstStyle/>
        <a:p>
          <a:endParaRPr lang="en-US"/>
        </a:p>
      </dgm:t>
    </dgm:pt>
    <dgm:pt modelId="{7E11E742-0897-4682-B6EB-C07229F6FAB2}" type="pres">
      <dgm:prSet presAssocID="{85E400CB-0DEC-4635-A1C1-00C2FAA66FF7}" presName="connTx" presStyleLbl="parChTrans1D2" presStyleIdx="2" presStyleCnt="5"/>
      <dgm:spPr/>
      <dgm:t>
        <a:bodyPr/>
        <a:lstStyle/>
        <a:p>
          <a:endParaRPr lang="en-US"/>
        </a:p>
      </dgm:t>
    </dgm:pt>
    <dgm:pt modelId="{4A8E26F5-0823-4360-8F79-F5EEB051B6C5}" type="pres">
      <dgm:prSet presAssocID="{B99E0DD1-35AB-4906-A687-B1AB3B73A3A7}" presName="root2" presStyleCnt="0"/>
      <dgm:spPr/>
    </dgm:pt>
    <dgm:pt modelId="{D7D891C4-5159-4F74-AE29-6AC99D1D9180}" type="pres">
      <dgm:prSet presAssocID="{B99E0DD1-35AB-4906-A687-B1AB3B73A3A7}" presName="LevelTwoTextNode" presStyleLbl="node2" presStyleIdx="2" presStyleCnt="5" custScaleX="398554" custScaleY="120019" custLinFactNeighborX="17939" custLinFactNeighborY="402">
        <dgm:presLayoutVars>
          <dgm:chPref val="3"/>
        </dgm:presLayoutVars>
      </dgm:prSet>
      <dgm:spPr/>
      <dgm:t>
        <a:bodyPr/>
        <a:lstStyle/>
        <a:p>
          <a:endParaRPr lang="en-US"/>
        </a:p>
      </dgm:t>
    </dgm:pt>
    <dgm:pt modelId="{C2BA2FE6-4C1E-4F3C-8493-7E0CD8809AA4}" type="pres">
      <dgm:prSet presAssocID="{B99E0DD1-35AB-4906-A687-B1AB3B73A3A7}" presName="level3hierChild" presStyleCnt="0"/>
      <dgm:spPr/>
    </dgm:pt>
    <dgm:pt modelId="{AFAB6477-4F51-4CE6-96A6-43AF59C132D7}" type="pres">
      <dgm:prSet presAssocID="{69064829-420E-4FC3-B055-FEE31934C185}" presName="conn2-1" presStyleLbl="parChTrans1D2" presStyleIdx="3" presStyleCnt="5"/>
      <dgm:spPr/>
      <dgm:t>
        <a:bodyPr/>
        <a:lstStyle/>
        <a:p>
          <a:endParaRPr lang="en-US"/>
        </a:p>
      </dgm:t>
    </dgm:pt>
    <dgm:pt modelId="{89B9F72B-81E5-42FC-8B53-2B23B9022890}" type="pres">
      <dgm:prSet presAssocID="{69064829-420E-4FC3-B055-FEE31934C185}" presName="connTx" presStyleLbl="parChTrans1D2" presStyleIdx="3" presStyleCnt="5"/>
      <dgm:spPr/>
      <dgm:t>
        <a:bodyPr/>
        <a:lstStyle/>
        <a:p>
          <a:endParaRPr lang="en-US"/>
        </a:p>
      </dgm:t>
    </dgm:pt>
    <dgm:pt modelId="{9B77811F-D036-4AFA-9DC8-876EA4574D5B}" type="pres">
      <dgm:prSet presAssocID="{9AB27490-B328-4623-9C5A-2C2C3FE88CD0}" presName="root2" presStyleCnt="0"/>
      <dgm:spPr/>
    </dgm:pt>
    <dgm:pt modelId="{FCEB4A16-ACFB-4248-BE0D-C4874CC8A1DC}" type="pres">
      <dgm:prSet presAssocID="{9AB27490-B328-4623-9C5A-2C2C3FE88CD0}" presName="LevelTwoTextNode" presStyleLbl="node2" presStyleIdx="3" presStyleCnt="5" custScaleX="398924" custLinFactNeighborX="17939" custLinFactNeighborY="402">
        <dgm:presLayoutVars>
          <dgm:chPref val="3"/>
        </dgm:presLayoutVars>
      </dgm:prSet>
      <dgm:spPr/>
      <dgm:t>
        <a:bodyPr/>
        <a:lstStyle/>
        <a:p>
          <a:endParaRPr lang="en-US"/>
        </a:p>
      </dgm:t>
    </dgm:pt>
    <dgm:pt modelId="{F52C647D-9F56-4445-973E-EBC730FDFEA3}" type="pres">
      <dgm:prSet presAssocID="{9AB27490-B328-4623-9C5A-2C2C3FE88CD0}" presName="level3hierChild" presStyleCnt="0"/>
      <dgm:spPr/>
    </dgm:pt>
    <dgm:pt modelId="{A5C01927-8F14-4D66-A580-7142F9ADD25E}" type="pres">
      <dgm:prSet presAssocID="{98A0DD6D-73EB-4DD6-A6C8-A56F2FF53411}" presName="conn2-1" presStyleLbl="parChTrans1D2" presStyleIdx="4" presStyleCnt="5"/>
      <dgm:spPr/>
      <dgm:t>
        <a:bodyPr/>
        <a:lstStyle/>
        <a:p>
          <a:endParaRPr lang="en-US"/>
        </a:p>
      </dgm:t>
    </dgm:pt>
    <dgm:pt modelId="{1088E8BF-FD14-457E-A7BA-3DA822910FEF}" type="pres">
      <dgm:prSet presAssocID="{98A0DD6D-73EB-4DD6-A6C8-A56F2FF53411}" presName="connTx" presStyleLbl="parChTrans1D2" presStyleIdx="4" presStyleCnt="5"/>
      <dgm:spPr/>
      <dgm:t>
        <a:bodyPr/>
        <a:lstStyle/>
        <a:p>
          <a:endParaRPr lang="en-US"/>
        </a:p>
      </dgm:t>
    </dgm:pt>
    <dgm:pt modelId="{1698CD58-2788-4076-9FBD-18407B486D10}" type="pres">
      <dgm:prSet presAssocID="{95802744-0F2D-4FDF-8B3C-73267342F470}" presName="root2" presStyleCnt="0"/>
      <dgm:spPr/>
    </dgm:pt>
    <dgm:pt modelId="{E1107FB4-2463-40F9-9C98-CB797C987A4C}" type="pres">
      <dgm:prSet presAssocID="{95802744-0F2D-4FDF-8B3C-73267342F470}" presName="LevelTwoTextNode" presStyleLbl="node2" presStyleIdx="4" presStyleCnt="5" custScaleX="400342" custScaleY="114413" custLinFactNeighborX="15270" custLinFactNeighborY="402">
        <dgm:presLayoutVars>
          <dgm:chPref val="3"/>
        </dgm:presLayoutVars>
      </dgm:prSet>
      <dgm:spPr/>
      <dgm:t>
        <a:bodyPr/>
        <a:lstStyle/>
        <a:p>
          <a:endParaRPr lang="en-US"/>
        </a:p>
      </dgm:t>
    </dgm:pt>
    <dgm:pt modelId="{BD357E69-6B8B-461D-810A-102DBB29D3CC}" type="pres">
      <dgm:prSet presAssocID="{95802744-0F2D-4FDF-8B3C-73267342F470}" presName="level3hierChild" presStyleCnt="0"/>
      <dgm:spPr/>
    </dgm:pt>
  </dgm:ptLst>
  <dgm:cxnLst>
    <dgm:cxn modelId="{D066DBDF-CF27-455A-8CE8-CEEB03D7C46E}" type="presOf" srcId="{8F2A005A-B2F3-4417-B646-D9A7AA6D815B}" destId="{04EC5A0E-4B34-4270-BD1D-9D5100488E16}" srcOrd="0" destOrd="0" presId="urn:microsoft.com/office/officeart/2008/layout/HorizontalMultiLevelHierarchy"/>
    <dgm:cxn modelId="{3CCEB344-0D99-41CB-9377-7C4D06F1D338}" srcId="{395CD380-7B7E-4D50-A5DE-53AA691232AB}" destId="{B99E0DD1-35AB-4906-A687-B1AB3B73A3A7}" srcOrd="2" destOrd="0" parTransId="{85E400CB-0DEC-4635-A1C1-00C2FAA66FF7}" sibTransId="{F5F92C7C-1AB9-4E17-85A7-4548306A385B}"/>
    <dgm:cxn modelId="{A2D8224A-9D29-49B7-A14F-0A73CD5B3E8C}" srcId="{395CD380-7B7E-4D50-A5DE-53AA691232AB}" destId="{8F2A005A-B2F3-4417-B646-D9A7AA6D815B}" srcOrd="0" destOrd="0" parTransId="{CC1C5045-E26A-4D7B-BCA4-BEE304D3E301}" sibTransId="{0914623C-8864-4682-BCA7-79C5CF44BC80}"/>
    <dgm:cxn modelId="{E8B6D6AB-45C0-48CD-AEDB-1C4346010F7F}" type="presOf" srcId="{B99E0DD1-35AB-4906-A687-B1AB3B73A3A7}" destId="{D7D891C4-5159-4F74-AE29-6AC99D1D9180}" srcOrd="0" destOrd="0" presId="urn:microsoft.com/office/officeart/2008/layout/HorizontalMultiLevelHierarchy"/>
    <dgm:cxn modelId="{90A02DB8-2420-48A2-8138-B9CCD2CF6785}" type="presOf" srcId="{CF79EF4F-FDA8-4A59-ADCA-7BA83BCA961E}" destId="{6EC20072-3DD2-41B8-BF2F-F6C7B7B5C21F}" srcOrd="1" destOrd="0" presId="urn:microsoft.com/office/officeart/2008/layout/HorizontalMultiLevelHierarchy"/>
    <dgm:cxn modelId="{A40E89C4-A4AA-41A4-8276-D03032AEF371}" type="presOf" srcId="{95802744-0F2D-4FDF-8B3C-73267342F470}" destId="{E1107FB4-2463-40F9-9C98-CB797C987A4C}" srcOrd="0" destOrd="0" presId="urn:microsoft.com/office/officeart/2008/layout/HorizontalMultiLevelHierarchy"/>
    <dgm:cxn modelId="{7561DA74-60F0-4AEB-A723-58525458E231}" type="presOf" srcId="{CF79EF4F-FDA8-4A59-ADCA-7BA83BCA961E}" destId="{6775F207-C69D-4DDA-9A53-E8860E468676}" srcOrd="0" destOrd="0" presId="urn:microsoft.com/office/officeart/2008/layout/HorizontalMultiLevelHierarchy"/>
    <dgm:cxn modelId="{17B8D4AD-39BC-4B61-9CE8-BE6BB4BCF094}" type="presOf" srcId="{9AB27490-B328-4623-9C5A-2C2C3FE88CD0}" destId="{FCEB4A16-ACFB-4248-BE0D-C4874CC8A1DC}" srcOrd="0" destOrd="0" presId="urn:microsoft.com/office/officeart/2008/layout/HorizontalMultiLevelHierarchy"/>
    <dgm:cxn modelId="{CADDD16D-B956-4D02-AE2B-087EDFA9D58A}" srcId="{395CD380-7B7E-4D50-A5DE-53AA691232AB}" destId="{168D7A17-8EF8-4BEB-AC66-A61DB9C1BCD4}" srcOrd="1" destOrd="0" parTransId="{CF79EF4F-FDA8-4A59-ADCA-7BA83BCA961E}" sibTransId="{3A20F7FD-8D42-412E-9019-000AC8902704}"/>
    <dgm:cxn modelId="{A42B06DE-6115-4D0A-A0CC-76EBB2C6F58D}" type="presOf" srcId="{85E400CB-0DEC-4635-A1C1-00C2FAA66FF7}" destId="{7E11E742-0897-4682-B6EB-C07229F6FAB2}" srcOrd="1" destOrd="0" presId="urn:microsoft.com/office/officeart/2008/layout/HorizontalMultiLevelHierarchy"/>
    <dgm:cxn modelId="{AC39EFCE-5C36-4801-9319-4E046AC1403F}" srcId="{395CD380-7B7E-4D50-A5DE-53AA691232AB}" destId="{9AB27490-B328-4623-9C5A-2C2C3FE88CD0}" srcOrd="3" destOrd="0" parTransId="{69064829-420E-4FC3-B055-FEE31934C185}" sibTransId="{E3FFA15B-4943-4D47-A514-737DB93F7C9C}"/>
    <dgm:cxn modelId="{EE9C31D0-1A96-4941-8B34-F4AE2984AD22}" type="presOf" srcId="{85E400CB-0DEC-4635-A1C1-00C2FAA66FF7}" destId="{2A5C0C56-0D68-41B7-8ED6-DAF065A43C2D}" srcOrd="0" destOrd="0" presId="urn:microsoft.com/office/officeart/2008/layout/HorizontalMultiLevelHierarchy"/>
    <dgm:cxn modelId="{FE00A0E6-23AE-4744-AC3D-EE7E31E276F2}" srcId="{F945F615-5E76-43A9-8754-1BF4CA84F7DD}" destId="{395CD380-7B7E-4D50-A5DE-53AA691232AB}" srcOrd="0" destOrd="0" parTransId="{4A48CC9E-216A-47FD-B002-94FEB214FC3E}" sibTransId="{C1231182-AC20-4073-B6C3-C23FA3A992D5}"/>
    <dgm:cxn modelId="{E6DA5314-C161-4E64-A62B-3D3CCCEFB59A}" type="presOf" srcId="{395CD380-7B7E-4D50-A5DE-53AA691232AB}" destId="{07D70E6E-DADC-4A73-9F1A-EE15438BE34A}" srcOrd="0" destOrd="0" presId="urn:microsoft.com/office/officeart/2008/layout/HorizontalMultiLevelHierarchy"/>
    <dgm:cxn modelId="{42762447-5CCD-4EE9-A3AB-3F1C4B27D3A6}" type="presOf" srcId="{168D7A17-8EF8-4BEB-AC66-A61DB9C1BCD4}" destId="{9A611F42-1635-4841-8498-39507CACBC36}" srcOrd="0" destOrd="0" presId="urn:microsoft.com/office/officeart/2008/layout/HorizontalMultiLevelHierarchy"/>
    <dgm:cxn modelId="{97D3A8C3-9CC8-4EC8-A523-0C62AC5DA43D}" type="presOf" srcId="{98A0DD6D-73EB-4DD6-A6C8-A56F2FF53411}" destId="{A5C01927-8F14-4D66-A580-7142F9ADD25E}" srcOrd="0" destOrd="0" presId="urn:microsoft.com/office/officeart/2008/layout/HorizontalMultiLevelHierarchy"/>
    <dgm:cxn modelId="{0CC0517F-1AEA-4F4B-A3B6-40BE3DC12F5B}" type="presOf" srcId="{CC1C5045-E26A-4D7B-BCA4-BEE304D3E301}" destId="{FF9FCBE8-093F-4365-BE9B-E8338658B668}" srcOrd="0" destOrd="0" presId="urn:microsoft.com/office/officeart/2008/layout/HorizontalMultiLevelHierarchy"/>
    <dgm:cxn modelId="{AEEE460D-489A-44E0-A41E-CFA9440E7FE1}" srcId="{395CD380-7B7E-4D50-A5DE-53AA691232AB}" destId="{95802744-0F2D-4FDF-8B3C-73267342F470}" srcOrd="4" destOrd="0" parTransId="{98A0DD6D-73EB-4DD6-A6C8-A56F2FF53411}" sibTransId="{4965BC14-B0F3-4F98-A48E-A809A20F533E}"/>
    <dgm:cxn modelId="{16B8B375-3B21-4415-8A9B-68F4F10D3CF9}" type="presOf" srcId="{69064829-420E-4FC3-B055-FEE31934C185}" destId="{89B9F72B-81E5-42FC-8B53-2B23B9022890}" srcOrd="1" destOrd="0" presId="urn:microsoft.com/office/officeart/2008/layout/HorizontalMultiLevelHierarchy"/>
    <dgm:cxn modelId="{66D7C35F-EA6F-475A-84DB-B9621A05D6F9}" type="presOf" srcId="{F945F615-5E76-43A9-8754-1BF4CA84F7DD}" destId="{481A3344-0675-41DE-A967-0F065A82475B}" srcOrd="0" destOrd="0" presId="urn:microsoft.com/office/officeart/2008/layout/HorizontalMultiLevelHierarchy"/>
    <dgm:cxn modelId="{BABC1A58-EDD4-4984-ACF6-D5AB59239F15}" type="presOf" srcId="{CC1C5045-E26A-4D7B-BCA4-BEE304D3E301}" destId="{F44F0C84-EDE6-4F94-9D35-75B22ACA57BC}" srcOrd="1" destOrd="0" presId="urn:microsoft.com/office/officeart/2008/layout/HorizontalMultiLevelHierarchy"/>
    <dgm:cxn modelId="{D92C1E75-29CA-4D28-8C2C-A1FD5632635A}" type="presOf" srcId="{69064829-420E-4FC3-B055-FEE31934C185}" destId="{AFAB6477-4F51-4CE6-96A6-43AF59C132D7}" srcOrd="0" destOrd="0" presId="urn:microsoft.com/office/officeart/2008/layout/HorizontalMultiLevelHierarchy"/>
    <dgm:cxn modelId="{8C7C4145-0449-4574-86B6-168D2A8EE274}" type="presOf" srcId="{98A0DD6D-73EB-4DD6-A6C8-A56F2FF53411}" destId="{1088E8BF-FD14-457E-A7BA-3DA822910FEF}" srcOrd="1" destOrd="0" presId="urn:microsoft.com/office/officeart/2008/layout/HorizontalMultiLevelHierarchy"/>
    <dgm:cxn modelId="{2513E881-59B1-409D-96F2-AD05EF69FB95}" type="presParOf" srcId="{481A3344-0675-41DE-A967-0F065A82475B}" destId="{A5A2AB9B-036C-41FD-AFDE-5F420FDE3541}" srcOrd="0" destOrd="0" presId="urn:microsoft.com/office/officeart/2008/layout/HorizontalMultiLevelHierarchy"/>
    <dgm:cxn modelId="{EF2665D8-F679-46CA-ACCC-AB1A28C52861}" type="presParOf" srcId="{A5A2AB9B-036C-41FD-AFDE-5F420FDE3541}" destId="{07D70E6E-DADC-4A73-9F1A-EE15438BE34A}" srcOrd="0" destOrd="0" presId="urn:microsoft.com/office/officeart/2008/layout/HorizontalMultiLevelHierarchy"/>
    <dgm:cxn modelId="{3DB83BEA-61B8-4B8D-A784-0FAC7ED92718}" type="presParOf" srcId="{A5A2AB9B-036C-41FD-AFDE-5F420FDE3541}" destId="{8660727C-89FF-4094-B734-C3F5C8DFA2AF}" srcOrd="1" destOrd="0" presId="urn:microsoft.com/office/officeart/2008/layout/HorizontalMultiLevelHierarchy"/>
    <dgm:cxn modelId="{714082F4-F340-4DEF-8679-15AC6CA13332}" type="presParOf" srcId="{8660727C-89FF-4094-B734-C3F5C8DFA2AF}" destId="{FF9FCBE8-093F-4365-BE9B-E8338658B668}" srcOrd="0" destOrd="0" presId="urn:microsoft.com/office/officeart/2008/layout/HorizontalMultiLevelHierarchy"/>
    <dgm:cxn modelId="{8E423450-C3CE-4EE8-9457-75A16A25EFCA}" type="presParOf" srcId="{FF9FCBE8-093F-4365-BE9B-E8338658B668}" destId="{F44F0C84-EDE6-4F94-9D35-75B22ACA57BC}" srcOrd="0" destOrd="0" presId="urn:microsoft.com/office/officeart/2008/layout/HorizontalMultiLevelHierarchy"/>
    <dgm:cxn modelId="{656C24EB-BA7E-4E81-9227-E4C3768B8F21}" type="presParOf" srcId="{8660727C-89FF-4094-B734-C3F5C8DFA2AF}" destId="{9B725817-7CE1-48FA-BC4B-A0C4BF49A05F}" srcOrd="1" destOrd="0" presId="urn:microsoft.com/office/officeart/2008/layout/HorizontalMultiLevelHierarchy"/>
    <dgm:cxn modelId="{5535AD6B-6E76-4AF1-BBE8-55DB73D94C88}" type="presParOf" srcId="{9B725817-7CE1-48FA-BC4B-A0C4BF49A05F}" destId="{04EC5A0E-4B34-4270-BD1D-9D5100488E16}" srcOrd="0" destOrd="0" presId="urn:microsoft.com/office/officeart/2008/layout/HorizontalMultiLevelHierarchy"/>
    <dgm:cxn modelId="{5990EE5C-6F4F-4146-AF18-F9CC9139FCC5}" type="presParOf" srcId="{9B725817-7CE1-48FA-BC4B-A0C4BF49A05F}" destId="{2A51F4E3-7698-40D8-B784-6E371B318B7C}" srcOrd="1" destOrd="0" presId="urn:microsoft.com/office/officeart/2008/layout/HorizontalMultiLevelHierarchy"/>
    <dgm:cxn modelId="{6DEACE32-FF6A-4257-9B3D-B1E770FC3640}" type="presParOf" srcId="{8660727C-89FF-4094-B734-C3F5C8DFA2AF}" destId="{6775F207-C69D-4DDA-9A53-E8860E468676}" srcOrd="2" destOrd="0" presId="urn:microsoft.com/office/officeart/2008/layout/HorizontalMultiLevelHierarchy"/>
    <dgm:cxn modelId="{33C24B16-F53B-4C9C-A709-D2151C69BC9E}" type="presParOf" srcId="{6775F207-C69D-4DDA-9A53-E8860E468676}" destId="{6EC20072-3DD2-41B8-BF2F-F6C7B7B5C21F}" srcOrd="0" destOrd="0" presId="urn:microsoft.com/office/officeart/2008/layout/HorizontalMultiLevelHierarchy"/>
    <dgm:cxn modelId="{DBA6754C-D17F-4345-8A68-209DB2BEC648}" type="presParOf" srcId="{8660727C-89FF-4094-B734-C3F5C8DFA2AF}" destId="{E7E7FC5E-2385-462B-95EE-67ED11F06C6C}" srcOrd="3" destOrd="0" presId="urn:microsoft.com/office/officeart/2008/layout/HorizontalMultiLevelHierarchy"/>
    <dgm:cxn modelId="{70605E5D-82B5-4FAC-9017-667180B45151}" type="presParOf" srcId="{E7E7FC5E-2385-462B-95EE-67ED11F06C6C}" destId="{9A611F42-1635-4841-8498-39507CACBC36}" srcOrd="0" destOrd="0" presId="urn:microsoft.com/office/officeart/2008/layout/HorizontalMultiLevelHierarchy"/>
    <dgm:cxn modelId="{96A9A401-6CE2-451F-B358-A068CF001D1F}" type="presParOf" srcId="{E7E7FC5E-2385-462B-95EE-67ED11F06C6C}" destId="{34DE64BA-D7DB-4898-8B4B-3F1886DD8CA6}" srcOrd="1" destOrd="0" presId="urn:microsoft.com/office/officeart/2008/layout/HorizontalMultiLevelHierarchy"/>
    <dgm:cxn modelId="{3CFBAB6F-C692-4AEA-B92B-DA9EA2D67005}" type="presParOf" srcId="{8660727C-89FF-4094-B734-C3F5C8DFA2AF}" destId="{2A5C0C56-0D68-41B7-8ED6-DAF065A43C2D}" srcOrd="4" destOrd="0" presId="urn:microsoft.com/office/officeart/2008/layout/HorizontalMultiLevelHierarchy"/>
    <dgm:cxn modelId="{4D1294E9-AA46-43B7-B337-2FEF641E3C85}" type="presParOf" srcId="{2A5C0C56-0D68-41B7-8ED6-DAF065A43C2D}" destId="{7E11E742-0897-4682-B6EB-C07229F6FAB2}" srcOrd="0" destOrd="0" presId="urn:microsoft.com/office/officeart/2008/layout/HorizontalMultiLevelHierarchy"/>
    <dgm:cxn modelId="{B66413E9-A7FF-4A97-8EDA-6B57E46CD8F6}" type="presParOf" srcId="{8660727C-89FF-4094-B734-C3F5C8DFA2AF}" destId="{4A8E26F5-0823-4360-8F79-F5EEB051B6C5}" srcOrd="5" destOrd="0" presId="urn:microsoft.com/office/officeart/2008/layout/HorizontalMultiLevelHierarchy"/>
    <dgm:cxn modelId="{842ECC88-E487-48A4-AB13-CF8398DC0C1A}" type="presParOf" srcId="{4A8E26F5-0823-4360-8F79-F5EEB051B6C5}" destId="{D7D891C4-5159-4F74-AE29-6AC99D1D9180}" srcOrd="0" destOrd="0" presId="urn:microsoft.com/office/officeart/2008/layout/HorizontalMultiLevelHierarchy"/>
    <dgm:cxn modelId="{E1A82FAC-09F2-40C2-9722-E9146C562B36}" type="presParOf" srcId="{4A8E26F5-0823-4360-8F79-F5EEB051B6C5}" destId="{C2BA2FE6-4C1E-4F3C-8493-7E0CD8809AA4}" srcOrd="1" destOrd="0" presId="urn:microsoft.com/office/officeart/2008/layout/HorizontalMultiLevelHierarchy"/>
    <dgm:cxn modelId="{667C5511-BE95-48B6-9C9D-FC8C977AD240}" type="presParOf" srcId="{8660727C-89FF-4094-B734-C3F5C8DFA2AF}" destId="{AFAB6477-4F51-4CE6-96A6-43AF59C132D7}" srcOrd="6" destOrd="0" presId="urn:microsoft.com/office/officeart/2008/layout/HorizontalMultiLevelHierarchy"/>
    <dgm:cxn modelId="{75CB6717-D8D4-4CA3-8754-D9FB769AFC8A}" type="presParOf" srcId="{AFAB6477-4F51-4CE6-96A6-43AF59C132D7}" destId="{89B9F72B-81E5-42FC-8B53-2B23B9022890}" srcOrd="0" destOrd="0" presId="urn:microsoft.com/office/officeart/2008/layout/HorizontalMultiLevelHierarchy"/>
    <dgm:cxn modelId="{324AC14E-F8E2-4AED-8B98-E5499F62095D}" type="presParOf" srcId="{8660727C-89FF-4094-B734-C3F5C8DFA2AF}" destId="{9B77811F-D036-4AFA-9DC8-876EA4574D5B}" srcOrd="7" destOrd="0" presId="urn:microsoft.com/office/officeart/2008/layout/HorizontalMultiLevelHierarchy"/>
    <dgm:cxn modelId="{E5B73572-16A3-45CE-BE23-01A0A61B3159}" type="presParOf" srcId="{9B77811F-D036-4AFA-9DC8-876EA4574D5B}" destId="{FCEB4A16-ACFB-4248-BE0D-C4874CC8A1DC}" srcOrd="0" destOrd="0" presId="urn:microsoft.com/office/officeart/2008/layout/HorizontalMultiLevelHierarchy"/>
    <dgm:cxn modelId="{A3DA892D-BD8C-4B05-9A34-D2A4841BE255}" type="presParOf" srcId="{9B77811F-D036-4AFA-9DC8-876EA4574D5B}" destId="{F52C647D-9F56-4445-973E-EBC730FDFEA3}" srcOrd="1" destOrd="0" presId="urn:microsoft.com/office/officeart/2008/layout/HorizontalMultiLevelHierarchy"/>
    <dgm:cxn modelId="{7743A748-846F-4743-B30F-D0E081BFB854}" type="presParOf" srcId="{8660727C-89FF-4094-B734-C3F5C8DFA2AF}" destId="{A5C01927-8F14-4D66-A580-7142F9ADD25E}" srcOrd="8" destOrd="0" presId="urn:microsoft.com/office/officeart/2008/layout/HorizontalMultiLevelHierarchy"/>
    <dgm:cxn modelId="{E6CC3265-AC6F-492A-A36A-3FE312A6E131}" type="presParOf" srcId="{A5C01927-8F14-4D66-A580-7142F9ADD25E}" destId="{1088E8BF-FD14-457E-A7BA-3DA822910FEF}" srcOrd="0" destOrd="0" presId="urn:microsoft.com/office/officeart/2008/layout/HorizontalMultiLevelHierarchy"/>
    <dgm:cxn modelId="{4E6F15AC-E1E2-4C94-9022-95C0F7201639}" type="presParOf" srcId="{8660727C-89FF-4094-B734-C3F5C8DFA2AF}" destId="{1698CD58-2788-4076-9FBD-18407B486D10}" srcOrd="9" destOrd="0" presId="urn:microsoft.com/office/officeart/2008/layout/HorizontalMultiLevelHierarchy"/>
    <dgm:cxn modelId="{023B6993-3DE2-4C28-8D11-C7FBBC8E430C}" type="presParOf" srcId="{1698CD58-2788-4076-9FBD-18407B486D10}" destId="{E1107FB4-2463-40F9-9C98-CB797C987A4C}" srcOrd="0" destOrd="0" presId="urn:microsoft.com/office/officeart/2008/layout/HorizontalMultiLevelHierarchy"/>
    <dgm:cxn modelId="{B1EC1B9A-72D2-4642-8653-6498CEFF6B72}" type="presParOf" srcId="{1698CD58-2788-4076-9FBD-18407B486D10}" destId="{BD357E69-6B8B-461D-810A-102DBB29D3C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AA0E72-13DF-499A-8144-4CA494066383}" type="doc">
      <dgm:prSet loTypeId="urn:microsoft.com/office/officeart/2005/8/layout/vProcess5" loCatId="process" qsTypeId="urn:microsoft.com/office/officeart/2005/8/quickstyle/simple1" qsCatId="simple" csTypeId="urn:microsoft.com/office/officeart/2005/8/colors/colorful1#1" csCatId="colorful" phldr="1"/>
      <dgm:spPr/>
      <dgm:t>
        <a:bodyPr/>
        <a:lstStyle/>
        <a:p>
          <a:endParaRPr lang="en-US"/>
        </a:p>
      </dgm:t>
    </dgm:pt>
    <dgm:pt modelId="{FD2FA669-CC17-4713-A458-FFF66B02C506}">
      <dgm:prSet phldrT="[Text]" custT="1"/>
      <dgm:spPr>
        <a:solidFill>
          <a:srgbClr val="B3C7D7"/>
        </a:solidFill>
      </dgm:spPr>
      <dgm:t>
        <a:bodyPr/>
        <a:lstStyle/>
        <a:p>
          <a:pPr algn="l"/>
          <a:r>
            <a:rPr lang="en-US" sz="1600" b="1" i="1" u="sng" dirty="0">
              <a:solidFill>
                <a:schemeClr val="tx1"/>
              </a:solidFill>
              <a:latin typeface="Candara" panose="020E0502030303020204" pitchFamily="34" charset="0"/>
            </a:rPr>
            <a:t>Inherent Strengths and Advantages</a:t>
          </a:r>
        </a:p>
        <a:p>
          <a:pPr algn="l"/>
          <a:r>
            <a:rPr lang="en-US" sz="1600" i="1" dirty="0">
              <a:solidFill>
                <a:schemeClr val="tx1"/>
              </a:solidFill>
              <a:latin typeface="Candara" panose="020E0502030303020204" pitchFamily="34" charset="0"/>
            </a:rPr>
            <a:t>- Demographic dividend </a:t>
          </a:r>
          <a:r>
            <a:rPr lang="en-US" sz="1400" i="1" dirty="0">
              <a:solidFill>
                <a:schemeClr val="tx1"/>
              </a:solidFill>
              <a:latin typeface="Candara" panose="020E0502030303020204" pitchFamily="34" charset="0"/>
            </a:rPr>
            <a:t>(62% of youth population 15-59 years)</a:t>
          </a:r>
          <a:endParaRPr lang="en-US" sz="1600" i="1" dirty="0">
            <a:solidFill>
              <a:schemeClr val="tx1"/>
            </a:solidFill>
            <a:latin typeface="Candara" panose="020E0502030303020204" pitchFamily="34" charset="0"/>
          </a:endParaRPr>
        </a:p>
        <a:p>
          <a:pPr algn="l"/>
          <a:r>
            <a:rPr lang="en-US" sz="1600" i="1" dirty="0">
              <a:solidFill>
                <a:schemeClr val="tx1"/>
              </a:solidFill>
              <a:latin typeface="Candara" panose="020E0502030303020204" pitchFamily="34" charset="0"/>
            </a:rPr>
            <a:t>- Large consumer market </a:t>
          </a:r>
          <a:r>
            <a:rPr lang="en-US" sz="1400" i="1" dirty="0">
              <a:solidFill>
                <a:schemeClr val="tx1"/>
              </a:solidFill>
              <a:latin typeface="Candara" panose="020E0502030303020204" pitchFamily="34" charset="0"/>
            </a:rPr>
            <a:t>(projected as 5</a:t>
          </a:r>
          <a:r>
            <a:rPr lang="en-US" sz="1400" i="1" baseline="30000" dirty="0">
              <a:solidFill>
                <a:schemeClr val="tx1"/>
              </a:solidFill>
              <a:latin typeface="Candara" panose="020E0502030303020204" pitchFamily="34" charset="0"/>
            </a:rPr>
            <a:t>th</a:t>
          </a:r>
          <a:r>
            <a:rPr lang="en-US" sz="1400" i="1" dirty="0">
              <a:solidFill>
                <a:schemeClr val="tx1"/>
              </a:solidFill>
              <a:latin typeface="Candara" panose="020E0502030303020204" pitchFamily="34" charset="0"/>
            </a:rPr>
            <a:t> largest market by 2025)</a:t>
          </a:r>
        </a:p>
        <a:p>
          <a:pPr algn="l"/>
          <a:r>
            <a:rPr lang="en-US" sz="1600" i="1" dirty="0">
              <a:solidFill>
                <a:schemeClr val="tx1"/>
              </a:solidFill>
              <a:latin typeface="Candara" panose="020E0502030303020204" pitchFamily="34" charset="0"/>
            </a:rPr>
            <a:t>- Emerging Knowledge hub </a:t>
          </a:r>
          <a:r>
            <a:rPr lang="en-US" sz="1400" i="1" dirty="0">
              <a:solidFill>
                <a:schemeClr val="tx1"/>
              </a:solidFill>
              <a:latin typeface="Candara" panose="020E0502030303020204" pitchFamily="34" charset="0"/>
            </a:rPr>
            <a:t>(2nd largest technical &amp; scientific pool)</a:t>
          </a:r>
        </a:p>
      </dgm:t>
    </dgm:pt>
    <dgm:pt modelId="{48BC0731-52CB-4CFC-81DA-6D11815DCE1B}" type="parTrans" cxnId="{0BD21B7D-1590-4053-BDDE-C2798B5CF72C}">
      <dgm:prSet/>
      <dgm:spPr/>
      <dgm:t>
        <a:bodyPr/>
        <a:lstStyle/>
        <a:p>
          <a:pPr algn="l"/>
          <a:endParaRPr lang="en-US" sz="1800" i="1">
            <a:solidFill>
              <a:schemeClr val="tx1"/>
            </a:solidFill>
          </a:endParaRPr>
        </a:p>
      </dgm:t>
    </dgm:pt>
    <dgm:pt modelId="{AAACE1FF-72AA-4D44-9495-541BF874DBD6}" type="sibTrans" cxnId="{0BD21B7D-1590-4053-BDDE-C2798B5CF72C}">
      <dgm:prSet custT="1"/>
      <dgm:spPr/>
      <dgm:t>
        <a:bodyPr/>
        <a:lstStyle/>
        <a:p>
          <a:pPr algn="l"/>
          <a:endParaRPr lang="en-US" sz="1800" i="1">
            <a:solidFill>
              <a:schemeClr val="tx1"/>
            </a:solidFill>
          </a:endParaRPr>
        </a:p>
      </dgm:t>
    </dgm:pt>
    <dgm:pt modelId="{D91AB81E-CD55-458E-A4E8-D058D004E41C}">
      <dgm:prSet phldrT="[Text]" custT="1"/>
      <dgm:spPr/>
      <dgm:t>
        <a:bodyPr/>
        <a:lstStyle/>
        <a:p>
          <a:pPr algn="l"/>
          <a:r>
            <a:rPr lang="en-US" sz="1600" b="1" i="1" u="sng" dirty="0">
              <a:solidFill>
                <a:schemeClr val="tx1"/>
              </a:solidFill>
              <a:latin typeface="Candara" panose="020E0502030303020204" pitchFamily="34" charset="0"/>
            </a:rPr>
            <a:t>Policies directed towards</a:t>
          </a:r>
        </a:p>
        <a:p>
          <a:pPr algn="l"/>
          <a:r>
            <a:rPr lang="en-US" sz="1600" i="1" dirty="0">
              <a:solidFill>
                <a:schemeClr val="tx1"/>
              </a:solidFill>
              <a:latin typeface="Candara" panose="020E0502030303020204" pitchFamily="34" charset="0"/>
            </a:rPr>
            <a:t>- </a:t>
          </a:r>
          <a:r>
            <a:rPr lang="en-US" sz="1600" b="0" i="1" dirty="0">
              <a:solidFill>
                <a:schemeClr val="tx1"/>
              </a:solidFill>
              <a:latin typeface="Candara" panose="020E0502030303020204" pitchFamily="34" charset="0"/>
            </a:rPr>
            <a:t>Minimum Government, Maximum Governance</a:t>
          </a:r>
        </a:p>
        <a:p>
          <a:pPr algn="l"/>
          <a:r>
            <a:rPr lang="en-US" sz="1600" b="0" i="1" dirty="0">
              <a:solidFill>
                <a:schemeClr val="tx1"/>
              </a:solidFill>
              <a:latin typeface="Candara" panose="020E0502030303020204" pitchFamily="34" charset="0"/>
            </a:rPr>
            <a:t>- </a:t>
          </a:r>
          <a:r>
            <a:rPr lang="en-US" sz="1600" b="0" i="1" dirty="0" err="1">
              <a:solidFill>
                <a:schemeClr val="tx1"/>
              </a:solidFill>
              <a:latin typeface="Candara" panose="020E0502030303020204" pitchFamily="34" charset="0"/>
            </a:rPr>
            <a:t>Sabka</a:t>
          </a:r>
          <a:r>
            <a:rPr lang="en-US" sz="1600" b="0" i="1" dirty="0">
              <a:solidFill>
                <a:schemeClr val="tx1"/>
              </a:solidFill>
              <a:latin typeface="Candara" panose="020E0502030303020204" pitchFamily="34" charset="0"/>
            </a:rPr>
            <a:t> </a:t>
          </a:r>
          <a:r>
            <a:rPr lang="en-US" sz="1600" b="0" i="1" dirty="0" err="1">
              <a:solidFill>
                <a:schemeClr val="tx1"/>
              </a:solidFill>
              <a:latin typeface="Candara" panose="020E0502030303020204" pitchFamily="34" charset="0"/>
            </a:rPr>
            <a:t>Saath</a:t>
          </a:r>
          <a:r>
            <a:rPr lang="en-US" sz="1600" b="0" i="1" dirty="0">
              <a:solidFill>
                <a:schemeClr val="tx1"/>
              </a:solidFill>
              <a:latin typeface="Candara" panose="020E0502030303020204" pitchFamily="34" charset="0"/>
            </a:rPr>
            <a:t> </a:t>
          </a:r>
          <a:r>
            <a:rPr lang="en-US" sz="1600" b="0" i="1" dirty="0" err="1">
              <a:solidFill>
                <a:schemeClr val="tx1"/>
              </a:solidFill>
              <a:latin typeface="Candara" panose="020E0502030303020204" pitchFamily="34" charset="0"/>
            </a:rPr>
            <a:t>Sabka</a:t>
          </a:r>
          <a:r>
            <a:rPr lang="en-US" sz="1600" b="0" i="1" dirty="0">
              <a:solidFill>
                <a:schemeClr val="tx1"/>
              </a:solidFill>
              <a:latin typeface="Candara" panose="020E0502030303020204" pitchFamily="34" charset="0"/>
            </a:rPr>
            <a:t> </a:t>
          </a:r>
          <a:r>
            <a:rPr lang="en-US" sz="1600" b="0" i="1" dirty="0" err="1">
              <a:solidFill>
                <a:schemeClr val="tx1"/>
              </a:solidFill>
              <a:latin typeface="Candara" panose="020E0502030303020204" pitchFamily="34" charset="0"/>
            </a:rPr>
            <a:t>Vikas</a:t>
          </a:r>
          <a:r>
            <a:rPr lang="en-US" sz="1600" b="0" i="1" dirty="0">
              <a:solidFill>
                <a:schemeClr val="tx1"/>
              </a:solidFill>
              <a:latin typeface="Candara" panose="020E0502030303020204" pitchFamily="34" charset="0"/>
            </a:rPr>
            <a:t> – Participatory Development</a:t>
          </a:r>
        </a:p>
        <a:p>
          <a:pPr algn="l"/>
          <a:r>
            <a:rPr lang="en-US" sz="1600" b="0" i="1" dirty="0">
              <a:solidFill>
                <a:schemeClr val="tx1"/>
              </a:solidFill>
              <a:latin typeface="Candara" panose="020E0502030303020204" pitchFamily="34" charset="0"/>
            </a:rPr>
            <a:t>- Ease of Doing Business</a:t>
          </a:r>
        </a:p>
        <a:p>
          <a:pPr algn="l"/>
          <a:r>
            <a:rPr lang="en-US" sz="1600" i="1" dirty="0">
              <a:solidFill>
                <a:schemeClr val="tx1"/>
              </a:solidFill>
              <a:latin typeface="Candara" panose="020E0502030303020204" pitchFamily="34" charset="0"/>
            </a:rPr>
            <a:t>- Strengthening domestic manufacturing – through Make in India</a:t>
          </a:r>
        </a:p>
      </dgm:t>
    </dgm:pt>
    <dgm:pt modelId="{7319CFBF-5D2D-43C0-85A7-97D3AF790D0A}" type="parTrans" cxnId="{10858361-3E3F-420B-9D2B-2326C57924D4}">
      <dgm:prSet/>
      <dgm:spPr/>
      <dgm:t>
        <a:bodyPr/>
        <a:lstStyle/>
        <a:p>
          <a:pPr algn="l"/>
          <a:endParaRPr lang="en-US" sz="1800" i="1">
            <a:solidFill>
              <a:schemeClr val="tx1"/>
            </a:solidFill>
          </a:endParaRPr>
        </a:p>
      </dgm:t>
    </dgm:pt>
    <dgm:pt modelId="{65AE1C34-0711-42BB-89EE-5AC16D0651C4}" type="sibTrans" cxnId="{10858361-3E3F-420B-9D2B-2326C57924D4}">
      <dgm:prSet custT="1"/>
      <dgm:spPr/>
      <dgm:t>
        <a:bodyPr/>
        <a:lstStyle/>
        <a:p>
          <a:pPr algn="l"/>
          <a:endParaRPr lang="en-US" sz="1800" i="1">
            <a:solidFill>
              <a:schemeClr val="tx1"/>
            </a:solidFill>
          </a:endParaRPr>
        </a:p>
      </dgm:t>
    </dgm:pt>
    <dgm:pt modelId="{18AA218E-E7A1-4565-8075-9A71DBE9B83B}">
      <dgm:prSet phldrT="[Text]" custT="1"/>
      <dgm:spPr/>
      <dgm:t>
        <a:bodyPr/>
        <a:lstStyle/>
        <a:p>
          <a:pPr algn="l"/>
          <a:r>
            <a:rPr lang="en-US" sz="1600" b="1" i="1" u="sng" dirty="0">
              <a:solidFill>
                <a:schemeClr val="tx1"/>
              </a:solidFill>
              <a:latin typeface="Candara" panose="020E0502030303020204" pitchFamily="34" charset="0"/>
            </a:rPr>
            <a:t>Building Pillars of Growth</a:t>
          </a:r>
        </a:p>
        <a:p>
          <a:pPr algn="l"/>
          <a:r>
            <a:rPr lang="en-US" sz="1600" i="1" dirty="0">
              <a:solidFill>
                <a:schemeClr val="tx1"/>
              </a:solidFill>
              <a:latin typeface="Candara" panose="020E0502030303020204" pitchFamily="34" charset="0"/>
            </a:rPr>
            <a:t>-  Infrastructure development</a:t>
          </a:r>
        </a:p>
        <a:p>
          <a:pPr algn="l"/>
          <a:r>
            <a:rPr lang="en-US" sz="1600" i="1" dirty="0">
              <a:solidFill>
                <a:schemeClr val="tx1"/>
              </a:solidFill>
              <a:latin typeface="Candara" panose="020E0502030303020204" pitchFamily="34" charset="0"/>
            </a:rPr>
            <a:t>-  Skill development</a:t>
          </a:r>
        </a:p>
        <a:p>
          <a:pPr algn="l"/>
          <a:r>
            <a:rPr lang="en-US" sz="1600" b="0" i="1" dirty="0">
              <a:solidFill>
                <a:schemeClr val="tx1"/>
              </a:solidFill>
              <a:latin typeface="Candara" panose="020E0502030303020204" pitchFamily="34" charset="0"/>
            </a:rPr>
            <a:t>-  Cooperative Federalism</a:t>
          </a:r>
          <a:endParaRPr lang="en-US" sz="1600" i="1" dirty="0">
            <a:solidFill>
              <a:schemeClr val="tx1"/>
            </a:solidFill>
            <a:latin typeface="Candara" panose="020E0502030303020204" pitchFamily="34" charset="0"/>
          </a:endParaRPr>
        </a:p>
      </dgm:t>
    </dgm:pt>
    <dgm:pt modelId="{5F3F7D73-BCE3-4891-BF11-73BDA069872F}" type="parTrans" cxnId="{20974BA9-1115-4C89-BBDA-1E1B08791F09}">
      <dgm:prSet/>
      <dgm:spPr/>
      <dgm:t>
        <a:bodyPr/>
        <a:lstStyle/>
        <a:p>
          <a:pPr algn="l"/>
          <a:endParaRPr lang="en-US" sz="1800" i="1">
            <a:solidFill>
              <a:schemeClr val="tx1"/>
            </a:solidFill>
          </a:endParaRPr>
        </a:p>
      </dgm:t>
    </dgm:pt>
    <dgm:pt modelId="{80993AD9-6EDC-46BA-AB00-1BBEE7D50D52}" type="sibTrans" cxnId="{20974BA9-1115-4C89-BBDA-1E1B08791F09}">
      <dgm:prSet/>
      <dgm:spPr/>
      <dgm:t>
        <a:bodyPr/>
        <a:lstStyle/>
        <a:p>
          <a:pPr algn="l"/>
          <a:endParaRPr lang="en-US" sz="1800" i="1">
            <a:solidFill>
              <a:schemeClr val="tx1"/>
            </a:solidFill>
          </a:endParaRPr>
        </a:p>
      </dgm:t>
    </dgm:pt>
    <dgm:pt modelId="{282544AC-237F-488A-B3C8-9BABFE3B3949}" type="pres">
      <dgm:prSet presAssocID="{96AA0E72-13DF-499A-8144-4CA494066383}" presName="outerComposite" presStyleCnt="0">
        <dgm:presLayoutVars>
          <dgm:chMax val="5"/>
          <dgm:dir/>
          <dgm:resizeHandles val="exact"/>
        </dgm:presLayoutVars>
      </dgm:prSet>
      <dgm:spPr/>
      <dgm:t>
        <a:bodyPr/>
        <a:lstStyle/>
        <a:p>
          <a:endParaRPr lang="en-US"/>
        </a:p>
      </dgm:t>
    </dgm:pt>
    <dgm:pt modelId="{0F15D6B9-9C18-48A8-B932-4848A034C9FA}" type="pres">
      <dgm:prSet presAssocID="{96AA0E72-13DF-499A-8144-4CA494066383}" presName="dummyMaxCanvas" presStyleCnt="0">
        <dgm:presLayoutVars/>
      </dgm:prSet>
      <dgm:spPr/>
    </dgm:pt>
    <dgm:pt modelId="{7F7AB6A0-8FDF-4466-81C3-EB6D687A3F92}" type="pres">
      <dgm:prSet presAssocID="{96AA0E72-13DF-499A-8144-4CA494066383}" presName="ThreeNodes_1" presStyleLbl="node1" presStyleIdx="0" presStyleCnt="3">
        <dgm:presLayoutVars>
          <dgm:bulletEnabled val="1"/>
        </dgm:presLayoutVars>
      </dgm:prSet>
      <dgm:spPr/>
      <dgm:t>
        <a:bodyPr/>
        <a:lstStyle/>
        <a:p>
          <a:endParaRPr lang="en-US"/>
        </a:p>
      </dgm:t>
    </dgm:pt>
    <dgm:pt modelId="{14406B2D-0ECE-4F78-BE92-1844F6E0EAB6}" type="pres">
      <dgm:prSet presAssocID="{96AA0E72-13DF-499A-8144-4CA494066383}" presName="ThreeNodes_2" presStyleLbl="node1" presStyleIdx="1" presStyleCnt="3" custScaleY="111111">
        <dgm:presLayoutVars>
          <dgm:bulletEnabled val="1"/>
        </dgm:presLayoutVars>
      </dgm:prSet>
      <dgm:spPr/>
      <dgm:t>
        <a:bodyPr/>
        <a:lstStyle/>
        <a:p>
          <a:endParaRPr lang="en-US"/>
        </a:p>
      </dgm:t>
    </dgm:pt>
    <dgm:pt modelId="{5D50DBBE-E371-4F22-9DA0-EC135FBAB89B}" type="pres">
      <dgm:prSet presAssocID="{96AA0E72-13DF-499A-8144-4CA494066383}" presName="ThreeNodes_3" presStyleLbl="node1" presStyleIdx="2" presStyleCnt="3">
        <dgm:presLayoutVars>
          <dgm:bulletEnabled val="1"/>
        </dgm:presLayoutVars>
      </dgm:prSet>
      <dgm:spPr/>
      <dgm:t>
        <a:bodyPr/>
        <a:lstStyle/>
        <a:p>
          <a:endParaRPr lang="en-US"/>
        </a:p>
      </dgm:t>
    </dgm:pt>
    <dgm:pt modelId="{B97F708C-3B6B-48D2-82B5-36E34334A20A}" type="pres">
      <dgm:prSet presAssocID="{96AA0E72-13DF-499A-8144-4CA494066383}" presName="ThreeConn_1-2" presStyleLbl="fgAccFollowNode1" presStyleIdx="0" presStyleCnt="2">
        <dgm:presLayoutVars>
          <dgm:bulletEnabled val="1"/>
        </dgm:presLayoutVars>
      </dgm:prSet>
      <dgm:spPr/>
      <dgm:t>
        <a:bodyPr/>
        <a:lstStyle/>
        <a:p>
          <a:endParaRPr lang="en-US"/>
        </a:p>
      </dgm:t>
    </dgm:pt>
    <dgm:pt modelId="{E3CB0D7B-BB58-4AAF-A66C-2BC78CFC7ED6}" type="pres">
      <dgm:prSet presAssocID="{96AA0E72-13DF-499A-8144-4CA494066383}" presName="ThreeConn_2-3" presStyleLbl="fgAccFollowNode1" presStyleIdx="1" presStyleCnt="2">
        <dgm:presLayoutVars>
          <dgm:bulletEnabled val="1"/>
        </dgm:presLayoutVars>
      </dgm:prSet>
      <dgm:spPr/>
      <dgm:t>
        <a:bodyPr/>
        <a:lstStyle/>
        <a:p>
          <a:endParaRPr lang="en-US"/>
        </a:p>
      </dgm:t>
    </dgm:pt>
    <dgm:pt modelId="{400213D9-AA51-41C0-8EB0-BF8C2B92240E}" type="pres">
      <dgm:prSet presAssocID="{96AA0E72-13DF-499A-8144-4CA494066383}" presName="ThreeNodes_1_text" presStyleLbl="node1" presStyleIdx="2" presStyleCnt="3">
        <dgm:presLayoutVars>
          <dgm:bulletEnabled val="1"/>
        </dgm:presLayoutVars>
      </dgm:prSet>
      <dgm:spPr/>
      <dgm:t>
        <a:bodyPr/>
        <a:lstStyle/>
        <a:p>
          <a:endParaRPr lang="en-US"/>
        </a:p>
      </dgm:t>
    </dgm:pt>
    <dgm:pt modelId="{8C1A99F7-2C4E-49DA-AB5A-E5F8C0C666C5}" type="pres">
      <dgm:prSet presAssocID="{96AA0E72-13DF-499A-8144-4CA494066383}" presName="ThreeNodes_2_text" presStyleLbl="node1" presStyleIdx="2" presStyleCnt="3">
        <dgm:presLayoutVars>
          <dgm:bulletEnabled val="1"/>
        </dgm:presLayoutVars>
      </dgm:prSet>
      <dgm:spPr/>
      <dgm:t>
        <a:bodyPr/>
        <a:lstStyle/>
        <a:p>
          <a:endParaRPr lang="en-US"/>
        </a:p>
      </dgm:t>
    </dgm:pt>
    <dgm:pt modelId="{07FB7BCE-055B-4965-9983-8620DD8EA9F8}" type="pres">
      <dgm:prSet presAssocID="{96AA0E72-13DF-499A-8144-4CA494066383}" presName="ThreeNodes_3_text" presStyleLbl="node1" presStyleIdx="2" presStyleCnt="3">
        <dgm:presLayoutVars>
          <dgm:bulletEnabled val="1"/>
        </dgm:presLayoutVars>
      </dgm:prSet>
      <dgm:spPr/>
      <dgm:t>
        <a:bodyPr/>
        <a:lstStyle/>
        <a:p>
          <a:endParaRPr lang="en-US"/>
        </a:p>
      </dgm:t>
    </dgm:pt>
  </dgm:ptLst>
  <dgm:cxnLst>
    <dgm:cxn modelId="{4B023005-DBD2-4E01-83E4-64B2C69AA711}" type="presOf" srcId="{D91AB81E-CD55-458E-A4E8-D058D004E41C}" destId="{8C1A99F7-2C4E-49DA-AB5A-E5F8C0C666C5}" srcOrd="1" destOrd="0" presId="urn:microsoft.com/office/officeart/2005/8/layout/vProcess5"/>
    <dgm:cxn modelId="{3C0271E6-317B-42AC-A5CE-0BB140AEE3C4}" type="presOf" srcId="{18AA218E-E7A1-4565-8075-9A71DBE9B83B}" destId="{07FB7BCE-055B-4965-9983-8620DD8EA9F8}" srcOrd="1" destOrd="0" presId="urn:microsoft.com/office/officeart/2005/8/layout/vProcess5"/>
    <dgm:cxn modelId="{0BD21B7D-1590-4053-BDDE-C2798B5CF72C}" srcId="{96AA0E72-13DF-499A-8144-4CA494066383}" destId="{FD2FA669-CC17-4713-A458-FFF66B02C506}" srcOrd="0" destOrd="0" parTransId="{48BC0731-52CB-4CFC-81DA-6D11815DCE1B}" sibTransId="{AAACE1FF-72AA-4D44-9495-541BF874DBD6}"/>
    <dgm:cxn modelId="{2372107D-FE0C-4183-93AA-A1CC9A6E93B6}" type="presOf" srcId="{AAACE1FF-72AA-4D44-9495-541BF874DBD6}" destId="{B97F708C-3B6B-48D2-82B5-36E34334A20A}" srcOrd="0" destOrd="0" presId="urn:microsoft.com/office/officeart/2005/8/layout/vProcess5"/>
    <dgm:cxn modelId="{9B39A874-962C-4D05-8C3D-59ADC398044D}" type="presOf" srcId="{96AA0E72-13DF-499A-8144-4CA494066383}" destId="{282544AC-237F-488A-B3C8-9BABFE3B3949}" srcOrd="0" destOrd="0" presId="urn:microsoft.com/office/officeart/2005/8/layout/vProcess5"/>
    <dgm:cxn modelId="{3D19DA6C-4D94-432C-97B7-204B438A6023}" type="presOf" srcId="{18AA218E-E7A1-4565-8075-9A71DBE9B83B}" destId="{5D50DBBE-E371-4F22-9DA0-EC135FBAB89B}" srcOrd="0" destOrd="0" presId="urn:microsoft.com/office/officeart/2005/8/layout/vProcess5"/>
    <dgm:cxn modelId="{86DD2D51-78B1-4285-9136-740D428AB0DC}" type="presOf" srcId="{FD2FA669-CC17-4713-A458-FFF66B02C506}" destId="{400213D9-AA51-41C0-8EB0-BF8C2B92240E}" srcOrd="1" destOrd="0" presId="urn:microsoft.com/office/officeart/2005/8/layout/vProcess5"/>
    <dgm:cxn modelId="{20974BA9-1115-4C89-BBDA-1E1B08791F09}" srcId="{96AA0E72-13DF-499A-8144-4CA494066383}" destId="{18AA218E-E7A1-4565-8075-9A71DBE9B83B}" srcOrd="2" destOrd="0" parTransId="{5F3F7D73-BCE3-4891-BF11-73BDA069872F}" sibTransId="{80993AD9-6EDC-46BA-AB00-1BBEE7D50D52}"/>
    <dgm:cxn modelId="{10858361-3E3F-420B-9D2B-2326C57924D4}" srcId="{96AA0E72-13DF-499A-8144-4CA494066383}" destId="{D91AB81E-CD55-458E-A4E8-D058D004E41C}" srcOrd="1" destOrd="0" parTransId="{7319CFBF-5D2D-43C0-85A7-97D3AF790D0A}" sibTransId="{65AE1C34-0711-42BB-89EE-5AC16D0651C4}"/>
    <dgm:cxn modelId="{77F9088A-03CA-43B9-A9F0-62F9BD180A24}" type="presOf" srcId="{FD2FA669-CC17-4713-A458-FFF66B02C506}" destId="{7F7AB6A0-8FDF-4466-81C3-EB6D687A3F92}" srcOrd="0" destOrd="0" presId="urn:microsoft.com/office/officeart/2005/8/layout/vProcess5"/>
    <dgm:cxn modelId="{FC84A969-E72D-4413-9E94-99472616623B}" type="presOf" srcId="{D91AB81E-CD55-458E-A4E8-D058D004E41C}" destId="{14406B2D-0ECE-4F78-BE92-1844F6E0EAB6}" srcOrd="0" destOrd="0" presId="urn:microsoft.com/office/officeart/2005/8/layout/vProcess5"/>
    <dgm:cxn modelId="{11E306E4-9944-47B9-A5C5-8AAC945436AB}" type="presOf" srcId="{65AE1C34-0711-42BB-89EE-5AC16D0651C4}" destId="{E3CB0D7B-BB58-4AAF-A66C-2BC78CFC7ED6}" srcOrd="0" destOrd="0" presId="urn:microsoft.com/office/officeart/2005/8/layout/vProcess5"/>
    <dgm:cxn modelId="{51DD1DCF-6EE1-4A9D-9F5D-769B97937C0F}" type="presParOf" srcId="{282544AC-237F-488A-B3C8-9BABFE3B3949}" destId="{0F15D6B9-9C18-48A8-B932-4848A034C9FA}" srcOrd="0" destOrd="0" presId="urn:microsoft.com/office/officeart/2005/8/layout/vProcess5"/>
    <dgm:cxn modelId="{AB4A1CDC-74EC-403D-A962-E8970017DC0B}" type="presParOf" srcId="{282544AC-237F-488A-B3C8-9BABFE3B3949}" destId="{7F7AB6A0-8FDF-4466-81C3-EB6D687A3F92}" srcOrd="1" destOrd="0" presId="urn:microsoft.com/office/officeart/2005/8/layout/vProcess5"/>
    <dgm:cxn modelId="{566BDF73-E223-4F1F-ABDC-F68AE283C515}" type="presParOf" srcId="{282544AC-237F-488A-B3C8-9BABFE3B3949}" destId="{14406B2D-0ECE-4F78-BE92-1844F6E0EAB6}" srcOrd="2" destOrd="0" presId="urn:microsoft.com/office/officeart/2005/8/layout/vProcess5"/>
    <dgm:cxn modelId="{99BED7ED-8408-42FE-B7FB-C8D49E79ED72}" type="presParOf" srcId="{282544AC-237F-488A-B3C8-9BABFE3B3949}" destId="{5D50DBBE-E371-4F22-9DA0-EC135FBAB89B}" srcOrd="3" destOrd="0" presId="urn:microsoft.com/office/officeart/2005/8/layout/vProcess5"/>
    <dgm:cxn modelId="{B54C7191-26FD-44EC-9C50-8AB910BEE0B7}" type="presParOf" srcId="{282544AC-237F-488A-B3C8-9BABFE3B3949}" destId="{B97F708C-3B6B-48D2-82B5-36E34334A20A}" srcOrd="4" destOrd="0" presId="urn:microsoft.com/office/officeart/2005/8/layout/vProcess5"/>
    <dgm:cxn modelId="{9DC788DF-A9E6-40FB-8E1C-1A05B513CD73}" type="presParOf" srcId="{282544AC-237F-488A-B3C8-9BABFE3B3949}" destId="{E3CB0D7B-BB58-4AAF-A66C-2BC78CFC7ED6}" srcOrd="5" destOrd="0" presId="urn:microsoft.com/office/officeart/2005/8/layout/vProcess5"/>
    <dgm:cxn modelId="{1EAEBB91-D917-4D19-8362-C182041019B8}" type="presParOf" srcId="{282544AC-237F-488A-B3C8-9BABFE3B3949}" destId="{400213D9-AA51-41C0-8EB0-BF8C2B92240E}" srcOrd="6" destOrd="0" presId="urn:microsoft.com/office/officeart/2005/8/layout/vProcess5"/>
    <dgm:cxn modelId="{D28D2F82-5176-45CE-8F41-8E935C5D7BC7}" type="presParOf" srcId="{282544AC-237F-488A-B3C8-9BABFE3B3949}" destId="{8C1A99F7-2C4E-49DA-AB5A-E5F8C0C666C5}" srcOrd="7" destOrd="0" presId="urn:microsoft.com/office/officeart/2005/8/layout/vProcess5"/>
    <dgm:cxn modelId="{26A3FDE1-CEC3-4842-9C14-8D0481B36100}" type="presParOf" srcId="{282544AC-237F-488A-B3C8-9BABFE3B3949}" destId="{07FB7BCE-055B-4965-9983-8620DD8EA9F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0.16112</cdr:x>
      <cdr:y>0.01852</cdr:y>
    </cdr:from>
    <cdr:to>
      <cdr:x>0.35625</cdr:x>
      <cdr:y>0.22248</cdr:y>
    </cdr:to>
    <cdr:sp macro="" textlink="">
      <cdr:nvSpPr>
        <cdr:cNvPr id="2" name="Rectangle 1">
          <a:extLst xmlns:a="http://schemas.openxmlformats.org/drawingml/2006/main">
            <a:ext uri="{FF2B5EF4-FFF2-40B4-BE49-F238E27FC236}">
              <a16:creationId xmlns:a16="http://schemas.microsoft.com/office/drawing/2014/main" xmlns="" id="{C370BD06-1B19-49E6-8F47-17CAAD6DD7A8}"/>
            </a:ext>
          </a:extLst>
        </cdr:cNvPr>
        <cdr:cNvSpPr/>
      </cdr:nvSpPr>
      <cdr:spPr>
        <a:xfrm xmlns:a="http://schemas.openxmlformats.org/drawingml/2006/main">
          <a:off x="736638" y="50800"/>
          <a:ext cx="892132" cy="55950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100" b="1" dirty="0">
              <a:solidFill>
                <a:sysClr val="windowText" lastClr="000000"/>
              </a:solidFill>
              <a:latin typeface="Candara" panose="020E0502030303020204" pitchFamily="34" charset="0"/>
            </a:rPr>
            <a:t>% YoY</a:t>
          </a:r>
        </a:p>
      </cdr:txBody>
    </cdr:sp>
  </cdr:relSizeAnchor>
</c:userShapes>
</file>

<file path=ppt/drawings/drawing2.xml><?xml version="1.0" encoding="utf-8"?>
<c:userShapes xmlns:c="http://schemas.openxmlformats.org/drawingml/2006/chart">
  <cdr:relSizeAnchor xmlns:cdr="http://schemas.openxmlformats.org/drawingml/2006/chartDrawing">
    <cdr:from>
      <cdr:x>0.84861</cdr:x>
      <cdr:y>0.57617</cdr:y>
    </cdr:from>
    <cdr:to>
      <cdr:x>0.94832</cdr:x>
      <cdr:y>0.74856</cdr:y>
    </cdr:to>
    <cdr:sp macro="" textlink="">
      <cdr:nvSpPr>
        <cdr:cNvPr id="2" name="Rectangle 1"/>
        <cdr:cNvSpPr/>
      </cdr:nvSpPr>
      <cdr:spPr>
        <a:xfrm xmlns:a="http://schemas.openxmlformats.org/drawingml/2006/main">
          <a:off x="3879850" y="1580536"/>
          <a:ext cx="455874" cy="472917"/>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100" b="1" dirty="0">
              <a:solidFill>
                <a:sysClr val="windowText" lastClr="000000"/>
              </a:solidFill>
              <a:latin typeface="Candara" panose="020E0502030303020204" pitchFamily="34" charset="0"/>
            </a:rPr>
            <a:t>USD</a:t>
          </a:r>
          <a:r>
            <a:rPr lang="en-US" sz="1100" b="1" baseline="0" dirty="0">
              <a:solidFill>
                <a:sysClr val="windowText" lastClr="000000"/>
              </a:solidFill>
              <a:latin typeface="Candara" panose="020E0502030303020204" pitchFamily="34" charset="0"/>
            </a:rPr>
            <a:t> </a:t>
          </a:r>
          <a:r>
            <a:rPr lang="en-US" sz="1100" b="1" baseline="0" dirty="0" err="1">
              <a:solidFill>
                <a:sysClr val="windowText" lastClr="000000"/>
              </a:solidFill>
              <a:latin typeface="Candara" panose="020E0502030303020204" pitchFamily="34" charset="0"/>
            </a:rPr>
            <a:t>Bn</a:t>
          </a:r>
          <a:endParaRPr lang="en-US" sz="1100" b="1" dirty="0">
            <a:solidFill>
              <a:sysClr val="windowText" lastClr="000000"/>
            </a:solidFill>
            <a:latin typeface="Candara" panose="020E050203030302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0.14723</cdr:x>
      <cdr:y>0.04651</cdr:y>
    </cdr:from>
    <cdr:to>
      <cdr:x>0.31106</cdr:x>
      <cdr:y>0.16235</cdr:y>
    </cdr:to>
    <cdr:sp macro="" textlink="">
      <cdr:nvSpPr>
        <cdr:cNvPr id="2" name="Rectangle 1">
          <a:extLst xmlns:a="http://schemas.openxmlformats.org/drawingml/2006/main">
            <a:ext uri="{FF2B5EF4-FFF2-40B4-BE49-F238E27FC236}">
              <a16:creationId xmlns:a16="http://schemas.microsoft.com/office/drawing/2014/main" xmlns="" id="{4B7BBCD7-4A6F-4200-9AAA-9FBFF789A2C9}"/>
            </a:ext>
          </a:extLst>
        </cdr:cNvPr>
        <cdr:cNvSpPr/>
      </cdr:nvSpPr>
      <cdr:spPr>
        <a:xfrm xmlns:a="http://schemas.openxmlformats.org/drawingml/2006/main">
          <a:off x="644652" y="127576"/>
          <a:ext cx="717322" cy="31777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100" b="1" dirty="0">
              <a:solidFill>
                <a:sysClr val="windowText" lastClr="000000"/>
              </a:solidFill>
              <a:latin typeface="Candara" panose="020E0502030303020204" pitchFamily="34" charset="0"/>
            </a:rPr>
            <a:t>USD</a:t>
          </a:r>
          <a:r>
            <a:rPr lang="en-US" sz="1100" b="1" baseline="0" dirty="0">
              <a:solidFill>
                <a:sysClr val="windowText" lastClr="000000"/>
              </a:solidFill>
              <a:latin typeface="Candara" panose="020E0502030303020204" pitchFamily="34" charset="0"/>
            </a:rPr>
            <a:t> </a:t>
          </a:r>
          <a:r>
            <a:rPr lang="en-US" sz="1100" b="1" baseline="0" dirty="0" err="1">
              <a:solidFill>
                <a:sysClr val="windowText" lastClr="000000"/>
              </a:solidFill>
              <a:latin typeface="Candara" panose="020E0502030303020204" pitchFamily="34" charset="0"/>
            </a:rPr>
            <a:t>Bn</a:t>
          </a:r>
          <a:endParaRPr lang="en-US" sz="1100" b="1" dirty="0">
            <a:solidFill>
              <a:sysClr val="windowText" lastClr="000000"/>
            </a:solidFill>
            <a:latin typeface="Candara" panose="020E0502030303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eaLnBrk="1" hangingPunct="1">
              <a:defRPr sz="1200" dirty="0">
                <a:latin typeface="Cambria" panose="02040503050406030204" pitchFamily="18" charset="0"/>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eaLnBrk="1" hangingPunct="1">
              <a:defRPr sz="1200" smtClean="0">
                <a:latin typeface="Cambria" panose="02040503050406030204" pitchFamily="18" charset="0"/>
                <a:cs typeface="+mn-cs"/>
              </a:defRPr>
            </a:lvl1pPr>
          </a:lstStyle>
          <a:p>
            <a:pPr>
              <a:defRPr/>
            </a:pPr>
            <a:fld id="{F162D477-0B74-4CAB-993A-CA0CF1736178}" type="datetime4">
              <a:rPr lang="en-US" smtClean="0"/>
              <a:pPr>
                <a:defRPr/>
              </a:pPr>
              <a:t>September 27, 2017</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eaLnBrk="1" hangingPunct="1">
              <a:defRPr sz="1200" dirty="0">
                <a:latin typeface="Cambria" panose="02040503050406030204" pitchFamily="18" charset="0"/>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mbria" pitchFamily="18" charset="0"/>
              </a:defRPr>
            </a:lvl1pPr>
          </a:lstStyle>
          <a:p>
            <a:fld id="{A5E79ABE-D4D5-43FD-9A75-8BE73323C804}" type="slidenum">
              <a:rPr lang="en-US" altLang="en-US"/>
              <a:pPr/>
              <a:t>‹#›</a:t>
            </a:fld>
            <a:endParaRPr lang="en-US" altLang="en-US"/>
          </a:p>
        </p:txBody>
      </p:sp>
    </p:spTree>
    <p:extLst>
      <p:ext uri="{BB962C8B-B14F-4D97-AF65-F5344CB8AC3E}">
        <p14:creationId xmlns:p14="http://schemas.microsoft.com/office/powerpoint/2010/main" val="303661339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eaLnBrk="1" hangingPunct="1">
              <a:defRPr sz="1200" dirty="0">
                <a:latin typeface="Cambria" panose="02040503050406030204" pitchFamily="18" charset="0"/>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eaLnBrk="1" hangingPunct="1">
              <a:defRPr sz="1200" smtClean="0">
                <a:latin typeface="Cambria" panose="02040503050406030204" pitchFamily="18" charset="0"/>
                <a:cs typeface="+mn-cs"/>
              </a:defRPr>
            </a:lvl1pPr>
          </a:lstStyle>
          <a:p>
            <a:pPr>
              <a:defRPr/>
            </a:pPr>
            <a:fld id="{6B0EFCEE-F0BE-4B26-ADBC-8E2A2DB210E2}" type="datetime4">
              <a:rPr lang="en-US" smtClean="0"/>
              <a:pPr>
                <a:defRPr/>
              </a:pPr>
              <a:t>September 27, 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eaLnBrk="1" hangingPunct="1">
              <a:defRPr sz="1200" dirty="0">
                <a:latin typeface="Cambria" panose="02040503050406030204" pitchFamily="18" charset="0"/>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mbria" pitchFamily="18" charset="0"/>
              </a:defRPr>
            </a:lvl1pPr>
          </a:lstStyle>
          <a:p>
            <a:fld id="{74C37E3C-5C5E-4E37-B371-D035DFFA931F}" type="slidenum">
              <a:rPr lang="en-US" altLang="en-US"/>
              <a:pPr/>
              <a:t>‹#›</a:t>
            </a:fld>
            <a:endParaRPr lang="en-US" altLang="en-US"/>
          </a:p>
        </p:txBody>
      </p:sp>
    </p:spTree>
    <p:extLst>
      <p:ext uri="{BB962C8B-B14F-4D97-AF65-F5344CB8AC3E}">
        <p14:creationId xmlns:p14="http://schemas.microsoft.com/office/powerpoint/2010/main" val="2618098454"/>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Cambria" panose="020405030504060302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Cambria" panose="020405030504060302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Cambria" panose="020405030504060302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Cambria" panose="020405030504060302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Cambria" panose="020405030504060302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p:cNvSpPr>
            <a:spLocks noGrp="1"/>
          </p:cNvSpPr>
          <p:nvPr>
            <p:ph type="sldNum" sz="quarter" idx="5"/>
          </p:nvPr>
        </p:nvSpPr>
        <p:spPr bwMode="auto">
          <a:noFill/>
          <a:ln>
            <a:miter lim="800000"/>
            <a:headEnd/>
            <a:tailEnd/>
          </a:ln>
        </p:spPr>
        <p:txBody>
          <a:bodyPr/>
          <a:lstStyle/>
          <a:p>
            <a:fld id="{AE064BD9-A359-4235-8C54-D286A2C24CB0}" type="slidenum">
              <a:rPr lang="en-US" altLang="en-US"/>
              <a:pPr/>
              <a:t>1</a:t>
            </a:fld>
            <a:endParaRPr lang="en-US" altLang="en-US" dirty="0"/>
          </a:p>
        </p:txBody>
      </p:sp>
      <p:sp>
        <p:nvSpPr>
          <p:cNvPr id="11269"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eaLnBrk="0" fontAlgn="base" hangingPunct="0">
              <a:spcBef>
                <a:spcPct val="0"/>
              </a:spcBef>
              <a:spcAft>
                <a:spcPct val="0"/>
              </a:spcAft>
              <a:defRPr>
                <a:solidFill>
                  <a:schemeClr val="tx1"/>
                </a:solidFill>
                <a:latin typeface="Arial" pitchFamily="34" charset="0"/>
              </a:defRPr>
            </a:lvl6pPr>
            <a:lvl7pPr marL="3028264" indent="-232943" eaLnBrk="0" fontAlgn="base" hangingPunct="0">
              <a:spcBef>
                <a:spcPct val="0"/>
              </a:spcBef>
              <a:spcAft>
                <a:spcPct val="0"/>
              </a:spcAft>
              <a:defRPr>
                <a:solidFill>
                  <a:schemeClr val="tx1"/>
                </a:solidFill>
                <a:latin typeface="Arial" pitchFamily="34" charset="0"/>
              </a:defRPr>
            </a:lvl7pPr>
            <a:lvl8pPr marL="3494151" indent="-232943" eaLnBrk="0" fontAlgn="base" hangingPunct="0">
              <a:spcBef>
                <a:spcPct val="0"/>
              </a:spcBef>
              <a:spcAft>
                <a:spcPct val="0"/>
              </a:spcAft>
              <a:defRPr>
                <a:solidFill>
                  <a:schemeClr val="tx1"/>
                </a:solidFill>
                <a:latin typeface="Arial" pitchFamily="34" charset="0"/>
              </a:defRPr>
            </a:lvl8pPr>
            <a:lvl9pPr marL="3960038" indent="-232943" eaLnBrk="0" fontAlgn="base" hangingPunct="0">
              <a:spcBef>
                <a:spcPct val="0"/>
              </a:spcBef>
              <a:spcAft>
                <a:spcPct val="0"/>
              </a:spcAft>
              <a:defRPr>
                <a:solidFill>
                  <a:schemeClr val="tx1"/>
                </a:solidFill>
                <a:latin typeface="Arial" pitchFamily="34" charset="0"/>
              </a:defRPr>
            </a:lvl9pPr>
          </a:lstStyle>
          <a:p>
            <a:pPr eaLnBrk="1" hangingPunct="1">
              <a:defRPr/>
            </a:pPr>
            <a:fld id="{E4015A29-FB29-4E52-98D6-838E3014DF22}" type="datetime4">
              <a:rPr lang="en-US" altLang="en-US" smtClean="0">
                <a:latin typeface="Cambria" panose="02040503050406030204" pitchFamily="18" charset="0"/>
              </a:rPr>
              <a:pPr eaLnBrk="1" hangingPunct="1">
                <a:defRPr/>
              </a:pPr>
              <a:t>September 27, 2017</a:t>
            </a:fld>
            <a:endParaRPr lang="en-US" altLang="en-US" dirty="0">
              <a:latin typeface="Cambria" panose="02040503050406030204" pitchFamily="18" charset="0"/>
            </a:endParaRPr>
          </a:p>
        </p:txBody>
      </p:sp>
      <p:sp>
        <p:nvSpPr>
          <p:cNvPr id="11270"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57066" indent="-291179" eaLnBrk="0" hangingPunct="0">
              <a:defRPr>
                <a:solidFill>
                  <a:schemeClr val="tx1"/>
                </a:solidFill>
                <a:latin typeface="Arial" pitchFamily="34" charset="0"/>
              </a:defRPr>
            </a:lvl2pPr>
            <a:lvl3pPr marL="1164717" indent="-232943" eaLnBrk="0" hangingPunct="0">
              <a:defRPr>
                <a:solidFill>
                  <a:schemeClr val="tx1"/>
                </a:solidFill>
                <a:latin typeface="Arial" pitchFamily="34" charset="0"/>
              </a:defRPr>
            </a:lvl3pPr>
            <a:lvl4pPr marL="1630604" indent="-232943" eaLnBrk="0" hangingPunct="0">
              <a:defRPr>
                <a:solidFill>
                  <a:schemeClr val="tx1"/>
                </a:solidFill>
                <a:latin typeface="Arial" pitchFamily="34" charset="0"/>
              </a:defRPr>
            </a:lvl4pPr>
            <a:lvl5pPr marL="2096491" indent="-232943" eaLnBrk="0" hangingPunct="0">
              <a:defRPr>
                <a:solidFill>
                  <a:schemeClr val="tx1"/>
                </a:solidFill>
                <a:latin typeface="Arial" pitchFamily="34" charset="0"/>
              </a:defRPr>
            </a:lvl5pPr>
            <a:lvl6pPr marL="2562377" indent="-232943" eaLnBrk="0" fontAlgn="base" hangingPunct="0">
              <a:spcBef>
                <a:spcPct val="0"/>
              </a:spcBef>
              <a:spcAft>
                <a:spcPct val="0"/>
              </a:spcAft>
              <a:defRPr>
                <a:solidFill>
                  <a:schemeClr val="tx1"/>
                </a:solidFill>
                <a:latin typeface="Arial" pitchFamily="34" charset="0"/>
              </a:defRPr>
            </a:lvl6pPr>
            <a:lvl7pPr marL="3028264" indent="-232943" eaLnBrk="0" fontAlgn="base" hangingPunct="0">
              <a:spcBef>
                <a:spcPct val="0"/>
              </a:spcBef>
              <a:spcAft>
                <a:spcPct val="0"/>
              </a:spcAft>
              <a:defRPr>
                <a:solidFill>
                  <a:schemeClr val="tx1"/>
                </a:solidFill>
                <a:latin typeface="Arial" pitchFamily="34" charset="0"/>
              </a:defRPr>
            </a:lvl7pPr>
            <a:lvl8pPr marL="3494151" indent="-232943" eaLnBrk="0" fontAlgn="base" hangingPunct="0">
              <a:spcBef>
                <a:spcPct val="0"/>
              </a:spcBef>
              <a:spcAft>
                <a:spcPct val="0"/>
              </a:spcAft>
              <a:defRPr>
                <a:solidFill>
                  <a:schemeClr val="tx1"/>
                </a:solidFill>
                <a:latin typeface="Arial" pitchFamily="34" charset="0"/>
              </a:defRPr>
            </a:lvl8pPr>
            <a:lvl9pPr marL="3960038" indent="-232943" eaLnBrk="0" fontAlgn="base" hangingPunct="0">
              <a:spcBef>
                <a:spcPct val="0"/>
              </a:spcBef>
              <a:spcAft>
                <a:spcPct val="0"/>
              </a:spcAft>
              <a:defRPr>
                <a:solidFill>
                  <a:schemeClr val="tx1"/>
                </a:solidFill>
                <a:latin typeface="Arial" pitchFamily="34" charset="0"/>
              </a:defRPr>
            </a:lvl9pPr>
          </a:lstStyle>
          <a:p>
            <a:pPr eaLnBrk="1" hangingPunct="1">
              <a:defRPr/>
            </a:pPr>
            <a:endParaRPr lang="en-US" altLang="en-US" dirty="0">
              <a:latin typeface="Cambria" panose="02040503050406030204" pitchFamily="18" charset="0"/>
            </a:endParaRPr>
          </a:p>
        </p:txBody>
      </p:sp>
    </p:spTree>
    <p:extLst>
      <p:ext uri="{BB962C8B-B14F-4D97-AF65-F5344CB8AC3E}">
        <p14:creationId xmlns:p14="http://schemas.microsoft.com/office/powerpoint/2010/main" val="1300661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028" y="9447874"/>
            <a:ext cx="2972421" cy="497704"/>
          </a:xfrm>
          <a:prstGeom prst="rect">
            <a:avLst/>
          </a:prstGeom>
        </p:spPr>
        <p:txBody>
          <a:bodyPr/>
          <a:lstStyle/>
          <a:p>
            <a:pPr>
              <a:defRPr/>
            </a:pPr>
            <a:fld id="{8D99F0C7-97B2-45C8-9BAE-214FA4F79539}" type="slidenum">
              <a:rPr lang="en-GB" smtClean="0"/>
              <a:pPr>
                <a:defRPr/>
              </a:pPr>
              <a:t>2</a:t>
            </a:fld>
            <a:endParaRPr lang="en-GB" dirty="0"/>
          </a:p>
        </p:txBody>
      </p:sp>
    </p:spTree>
    <p:extLst>
      <p:ext uri="{BB962C8B-B14F-4D97-AF65-F5344CB8AC3E}">
        <p14:creationId xmlns:p14="http://schemas.microsoft.com/office/powerpoint/2010/main" val="21840293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ooter Placeholder 16"/>
          <p:cNvSpPr>
            <a:spLocks noGrp="1"/>
          </p:cNvSpPr>
          <p:nvPr/>
        </p:nvSpPr>
        <p:spPr>
          <a:xfrm>
            <a:off x="838200" y="349250"/>
            <a:ext cx="5867400" cy="365125"/>
          </a:xfrm>
          <a:prstGeom prst="rect">
            <a:avLst/>
          </a:prstGeom>
        </p:spPr>
        <p:txBody>
          <a:bodyPr anchor="ctr"/>
          <a:lstStyle>
            <a:defPPr>
              <a:defRPr lang="en-US"/>
            </a:defPPr>
            <a:lvl1pPr algn="l" rtl="0" fontAlgn="auto">
              <a:spcBef>
                <a:spcPts val="0"/>
              </a:spcBef>
              <a:spcAft>
                <a:spcPts val="0"/>
              </a:spcAft>
              <a:defRPr kumimoji="0" lang="en-US" sz="1000" b="1" kern="1200" smtClean="0">
                <a:solidFill>
                  <a:schemeClr val="accent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eaLnBrk="1" hangingPunct="1">
              <a:defRPr/>
            </a:pPr>
            <a:r>
              <a:rPr dirty="0">
                <a:latin typeface="Cambria" panose="02040503050406030204" pitchFamily="18" charset="0"/>
              </a:rPr>
              <a:t>Federation of Indian Chambers of Commerce &amp; Industry</a:t>
            </a:r>
          </a:p>
        </p:txBody>
      </p:sp>
      <p:sp>
        <p:nvSpPr>
          <p:cNvPr id="5" name="Rectangle 4"/>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Cambria" panose="02040503050406030204" pitchFamily="18" charset="0"/>
            </a:endParaRPr>
          </a:p>
        </p:txBody>
      </p:sp>
      <p:sp>
        <p:nvSpPr>
          <p:cNvPr id="6" name="Rectangle 5"/>
          <p:cNvSpPr/>
          <p:nvPr/>
        </p:nvSpPr>
        <p:spPr>
          <a:xfrm>
            <a:off x="0"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000" dirty="0">
              <a:latin typeface="Cambria" panose="02040503050406030204" pitchFamily="18" charset="0"/>
            </a:endParaRPr>
          </a:p>
        </p:txBody>
      </p:sp>
      <p:sp>
        <p:nvSpPr>
          <p:cNvPr id="7" name="Rectangle 6"/>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Cambria" panose="02040503050406030204" pitchFamily="18" charset="0"/>
            </a:endParaRPr>
          </a:p>
        </p:txBody>
      </p:sp>
      <p:pic>
        <p:nvPicPr>
          <p:cNvPr id="10" name="Picture 2" descr="C:\Users\sidharth\Documents\data\ficci\FICCI LOGO small.jpg"/>
          <p:cNvPicPr>
            <a:picLocks noChangeAspect="1" noChangeArrowheads="1"/>
          </p:cNvPicPr>
          <p:nvPr/>
        </p:nvPicPr>
        <p:blipFill>
          <a:blip r:embed="rId3" cstate="print"/>
          <a:srcRect/>
          <a:stretch>
            <a:fillRect/>
          </a:stretch>
        </p:blipFill>
        <p:spPr bwMode="auto">
          <a:xfrm>
            <a:off x="153988" y="223838"/>
            <a:ext cx="684212" cy="614362"/>
          </a:xfrm>
          <a:prstGeom prst="rect">
            <a:avLst/>
          </a:prstGeom>
          <a:noFill/>
          <a:ln w="9525">
            <a:noFill/>
            <a:miter lim="800000"/>
            <a:headEnd/>
            <a:tailEnd/>
          </a:ln>
        </p:spPr>
      </p:pic>
      <p:sp>
        <p:nvSpPr>
          <p:cNvPr id="8" name="Title 7"/>
          <p:cNvSpPr>
            <a:spLocks noGrp="1"/>
          </p:cNvSpPr>
          <p:nvPr>
            <p:ph type="ctrTitle"/>
          </p:nvPr>
        </p:nvSpPr>
        <p:spPr>
          <a:xfrm>
            <a:off x="2362200" y="4038600"/>
            <a:ext cx="6702552" cy="1828800"/>
          </a:xfrm>
        </p:spPr>
        <p:txBody>
          <a:bodyPr anchor="b"/>
          <a:lstStyle>
            <a:lvl1pPr algn="ctr">
              <a:defRPr sz="3200" cap="none" baseline="0"/>
            </a:lvl1pPr>
          </a:lstStyle>
          <a:p>
            <a:r>
              <a:rPr lang="en-US"/>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ctr">
              <a:buNone/>
              <a:defRPr sz="1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Date Placeholder 27"/>
          <p:cNvSpPr>
            <a:spLocks noGrp="1"/>
          </p:cNvSpPr>
          <p:nvPr>
            <p:ph type="dt" sz="half" idx="10"/>
          </p:nvPr>
        </p:nvSpPr>
        <p:spPr>
          <a:xfrm>
            <a:off x="76200" y="6069013"/>
            <a:ext cx="2057400" cy="685800"/>
          </a:xfrm>
          <a:prstGeom prst="rect">
            <a:avLst/>
          </a:prstGeom>
        </p:spPr>
        <p:txBody>
          <a:bodyPr>
            <a:noAutofit/>
          </a:bodyPr>
          <a:lstStyle>
            <a:lvl1pPr algn="l">
              <a:defRPr sz="1000" smtClean="0">
                <a:solidFill>
                  <a:srgbClr val="FFFFFF"/>
                </a:solidFill>
              </a:defRPr>
            </a:lvl1pPr>
          </a:lstStyle>
          <a:p>
            <a:pPr>
              <a:defRPr/>
            </a:pPr>
            <a:r>
              <a:rPr lang="en-US" dirty="0"/>
              <a:t>May 28, 2014</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ooter Placeholder 16"/>
          <p:cNvSpPr>
            <a:spLocks noGrp="1"/>
          </p:cNvSpPr>
          <p:nvPr/>
        </p:nvSpPr>
        <p:spPr>
          <a:xfrm>
            <a:off x="533400" y="6248400"/>
            <a:ext cx="5867400" cy="365125"/>
          </a:xfrm>
          <a:prstGeom prst="rect">
            <a:avLst/>
          </a:prstGeom>
        </p:spPr>
        <p:txBody>
          <a:bodyPr anchor="ctr"/>
          <a:lstStyle>
            <a:defPPr>
              <a:defRPr lang="en-US"/>
            </a:defPPr>
            <a:lvl1pPr algn="l" rtl="0" fontAlgn="auto">
              <a:spcBef>
                <a:spcPts val="0"/>
              </a:spcBef>
              <a:spcAft>
                <a:spcPts val="0"/>
              </a:spcAft>
              <a:defRPr kumimoji="0" lang="en-US" sz="1000" b="1" kern="1200" smtClean="0">
                <a:solidFill>
                  <a:schemeClr val="accent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eaLnBrk="1" hangingPunct="1">
              <a:defRPr/>
            </a:pPr>
            <a:r>
              <a:rPr dirty="0">
                <a:latin typeface="Cambria" panose="02040503050406030204" pitchFamily="18" charset="0"/>
              </a:rPr>
              <a:t>Federation of Indian Chambers of Commerce &amp; Industry</a:t>
            </a:r>
          </a:p>
        </p:txBody>
      </p:sp>
      <p:sp>
        <p:nvSpPr>
          <p:cNvPr id="2" name="Title 1"/>
          <p:cNvSpPr>
            <a:spLocks noGrp="1"/>
          </p:cNvSpPr>
          <p:nvPr>
            <p:ph type="title"/>
          </p:nvPr>
        </p:nvSpPr>
        <p:spPr>
          <a:xfrm>
            <a:off x="612648" y="76200"/>
            <a:ext cx="8153400" cy="838200"/>
          </a:xfrm>
        </p:spPr>
        <p:txBody>
          <a:bodyPr/>
          <a:lstStyle>
            <a:lvl1pPr>
              <a:defRPr sz="2600"/>
            </a:lvl1pPr>
          </a:lstStyle>
          <a:p>
            <a:r>
              <a:rPr lang="en-US" dirty="0"/>
              <a:t>Click to edit Master title style</a:t>
            </a:r>
          </a:p>
        </p:txBody>
      </p:sp>
      <p:sp>
        <p:nvSpPr>
          <p:cNvPr id="8" name="Content Placeholder 7"/>
          <p:cNvSpPr>
            <a:spLocks noGrp="1"/>
          </p:cNvSpPr>
          <p:nvPr>
            <p:ph sz="quarter" idx="1"/>
          </p:nvPr>
        </p:nvSpPr>
        <p:spPr>
          <a:xfrm>
            <a:off x="612648" y="1295400"/>
            <a:ext cx="8153400" cy="4876800"/>
          </a:xfrm>
        </p:spPr>
        <p:txBody>
          <a:bodyPr/>
          <a:lstStyle>
            <a:lvl1pPr>
              <a:buSzPct val="80000"/>
              <a:buFont typeface="Wingdings 3" pitchFamily="18" charset="2"/>
              <a:buChar char=""/>
              <a:defRPr sz="1600" b="1">
                <a:latin typeface="Cambria" panose="02040503050406030204" pitchFamily="18" charset="0"/>
              </a:defRPr>
            </a:lvl1pPr>
            <a:lvl2pPr>
              <a:buSzPct val="80000"/>
              <a:buFont typeface="Wingdings 2" pitchFamily="18" charset="2"/>
              <a:buChar char=""/>
              <a:defRPr sz="1400">
                <a:latin typeface="Cambria" panose="02040503050406030204" pitchFamily="18" charset="0"/>
              </a:defRPr>
            </a:lvl2pPr>
            <a:lvl3pPr>
              <a:buSzPct val="80000"/>
              <a:buFont typeface="Wingdings 2" pitchFamily="18" charset="2"/>
              <a:buChar char=""/>
              <a:defRPr sz="1200" b="1">
                <a:latin typeface="Cambria" panose="02040503050406030204" pitchFamily="18" charset="0"/>
              </a:defRPr>
            </a:lvl3pPr>
            <a:lvl4pPr>
              <a:buFont typeface="Wingdings 2" pitchFamily="18" charset="2"/>
              <a:buChar char=""/>
              <a:defRPr sz="1200">
                <a:latin typeface="Cambria" panose="02040503050406030204" pitchFamily="18" charset="0"/>
              </a:defRPr>
            </a:lvl4pPr>
            <a:lvl5pPr>
              <a:buFont typeface="Wingdings" pitchFamily="2" charset="2"/>
              <a:buChar char="v"/>
              <a:defRPr sz="1000">
                <a:latin typeface="Cambria" panose="020405030504060302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22"/>
          <p:cNvSpPr>
            <a:spLocks noGrp="1"/>
          </p:cNvSpPr>
          <p:nvPr>
            <p:ph type="sldNum" sz="quarter" idx="11"/>
          </p:nvPr>
        </p:nvSpPr>
        <p:spPr/>
        <p:txBody>
          <a:bodyPr>
            <a:noAutofit/>
          </a:bodyPr>
          <a:lstStyle>
            <a:lvl1pPr>
              <a:defRPr sz="1000"/>
            </a:lvl1pPr>
          </a:lstStyle>
          <a:p>
            <a:fld id="{7900E5B6-CC85-4E30-9114-1363F21F97BF}"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9"/>
          <p:cNvSpPr>
            <a:spLocks noGrp="1"/>
          </p:cNvSpPr>
          <p:nvPr>
            <p:ph type="sldNum" sz="quarter" idx="11"/>
          </p:nvPr>
        </p:nvSpPr>
        <p:spPr/>
        <p:txBody>
          <a:bodyPr>
            <a:noAutofit/>
          </a:bodyPr>
          <a:lstStyle>
            <a:lvl1pPr>
              <a:defRPr sz="1000"/>
            </a:lvl1pPr>
          </a:lstStyle>
          <a:p>
            <a:fld id="{08A677C6-F47F-461F-B39A-18C82763283F}"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8" name="Slide Number Placeholder 11"/>
          <p:cNvSpPr>
            <a:spLocks noGrp="1"/>
          </p:cNvSpPr>
          <p:nvPr>
            <p:ph type="sldNum" sz="quarter" idx="11"/>
          </p:nvPr>
        </p:nvSpPr>
        <p:spPr/>
        <p:txBody>
          <a:bodyPr/>
          <a:lstStyle>
            <a:lvl1pPr>
              <a:defRPr sz="1000"/>
            </a:lvl1pPr>
          </a:lstStyle>
          <a:p>
            <a:fld id="{2644AF70-6E59-40A1-9060-7674F2A52820}"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tangle 6"/>
          <p:cNvSpPr/>
          <p:nvPr userDrawn="1"/>
        </p:nvSpPr>
        <p:spPr>
          <a:xfrm>
            <a:off x="0" y="0"/>
            <a:ext cx="9144000" cy="617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2362200" y="2286000"/>
            <a:ext cx="4114800" cy="523220"/>
          </a:xfrm>
          <a:prstGeom prst="rect">
            <a:avLst/>
          </a:prstGeom>
          <a:noFill/>
        </p:spPr>
        <p:txBody>
          <a:bodyPr wrap="square" rtlCol="0">
            <a:spAutoFit/>
          </a:bodyPr>
          <a:lstStyle/>
          <a:p>
            <a:pPr algn="ctr"/>
            <a:r>
              <a:rPr lang="en-US" sz="2800" dirty="0">
                <a:solidFill>
                  <a:schemeClr val="bg1"/>
                </a:solidFill>
                <a:latin typeface="Cambria" pitchFamily="18" charset="0"/>
              </a:rPr>
              <a:t>THANK  </a:t>
            </a:r>
            <a:r>
              <a:rPr lang="en-US" sz="2800" baseline="0" dirty="0">
                <a:solidFill>
                  <a:schemeClr val="bg1"/>
                </a:solidFill>
                <a:latin typeface="Cambria" pitchFamily="18" charset="0"/>
              </a:rPr>
              <a:t> YOU</a:t>
            </a:r>
            <a:endParaRPr lang="en-US" sz="2800" dirty="0">
              <a:solidFill>
                <a:schemeClr val="bg1"/>
              </a:solidFill>
              <a:latin typeface="Cambria"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2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600">
                <a:latin typeface="Cambria" panose="02040503050406030204" pitchFamily="18" charset="0"/>
              </a:defRPr>
            </a:lvl1pPr>
            <a:lvl2pPr>
              <a:buNone/>
              <a:defRPr sz="1200"/>
            </a:lvl2pPr>
            <a:lvl3pPr>
              <a:buNone/>
              <a:defRPr sz="1000"/>
            </a:lvl3pPr>
            <a:lvl4pPr>
              <a:buNone/>
              <a:defRPr sz="900"/>
            </a:lvl4pPr>
            <a:lvl5pPr>
              <a:buNone/>
              <a:defRPr sz="900"/>
            </a:lvl5pPr>
          </a:lstStyle>
          <a:p>
            <a:pPr lvl="0"/>
            <a:r>
              <a:rPr lang="en-US" dirty="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6096000" y="6253163"/>
            <a:ext cx="2667000" cy="365125"/>
          </a:xfrm>
          <a:prstGeom prst="rect">
            <a:avLst/>
          </a:prstGeom>
        </p:spPr>
        <p:txBody>
          <a:bodyPr/>
          <a:lstStyle>
            <a:lvl1pPr>
              <a:defRPr/>
            </a:lvl1pPr>
          </a:lstStyle>
          <a:p>
            <a:pPr>
              <a:defRPr/>
            </a:pPr>
            <a:r>
              <a:rPr lang="en-US"/>
              <a:t>May 19, 2014</a:t>
            </a:r>
          </a:p>
        </p:txBody>
      </p:sp>
      <p:sp>
        <p:nvSpPr>
          <p:cNvPr id="6" name="Slide Number Placeholder 22"/>
          <p:cNvSpPr>
            <a:spLocks noGrp="1"/>
          </p:cNvSpPr>
          <p:nvPr>
            <p:ph type="sldNum" sz="quarter" idx="11"/>
          </p:nvPr>
        </p:nvSpPr>
        <p:spPr/>
        <p:txBody>
          <a:bodyPr/>
          <a:lstStyle>
            <a:lvl1pPr>
              <a:defRPr/>
            </a:lvl1pPr>
          </a:lstStyle>
          <a:p>
            <a:fld id="{3F83F5DF-72D3-4763-B826-7E751BF5BEB3}"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ve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7062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99FF">
            <a:alpha val="0"/>
          </a:srgbClr>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12"/>
          <p:cNvSpPr>
            <a:spLocks noGrp="1"/>
          </p:cNvSpPr>
          <p:nvPr>
            <p:ph type="body" idx="1"/>
          </p:nvPr>
        </p:nvSpPr>
        <p:spPr bwMode="auto">
          <a:xfrm>
            <a:off x="612775" y="1265237"/>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p:cNvSpPr/>
          <p:nvPr/>
        </p:nvSpPr>
        <p:spPr bwMode="white">
          <a:xfrm>
            <a:off x="0" y="900112"/>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Cambria" panose="02040503050406030204" pitchFamily="18" charset="0"/>
            </a:endParaRPr>
          </a:p>
        </p:txBody>
      </p:sp>
      <p:sp>
        <p:nvSpPr>
          <p:cNvPr id="8" name="Rectangle 7"/>
          <p:cNvSpPr/>
          <p:nvPr/>
        </p:nvSpPr>
        <p:spPr>
          <a:xfrm>
            <a:off x="0" y="944562"/>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Cambria" panose="02040503050406030204" pitchFamily="18" charset="0"/>
            </a:endParaRPr>
          </a:p>
        </p:txBody>
      </p:sp>
      <p:sp>
        <p:nvSpPr>
          <p:cNvPr id="9" name="Rectangle 8"/>
          <p:cNvSpPr/>
          <p:nvPr/>
        </p:nvSpPr>
        <p:spPr>
          <a:xfrm>
            <a:off x="590550" y="944562"/>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Cambria" panose="02040503050406030204" pitchFamily="18" charset="0"/>
            </a:endParaRPr>
          </a:p>
        </p:txBody>
      </p:sp>
      <p:sp>
        <p:nvSpPr>
          <p:cNvPr id="23" name="Slide Number Placeholder 22"/>
          <p:cNvSpPr>
            <a:spLocks noGrp="1"/>
          </p:cNvSpPr>
          <p:nvPr>
            <p:ph type="sldNum" sz="quarter" idx="4"/>
          </p:nvPr>
        </p:nvSpPr>
        <p:spPr>
          <a:xfrm>
            <a:off x="0" y="960437"/>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a:solidFill>
                  <a:srgbClr val="FFFFFF"/>
                </a:solidFill>
                <a:latin typeface="Cambria" pitchFamily="18" charset="0"/>
              </a:defRPr>
            </a:lvl1pPr>
          </a:lstStyle>
          <a:p>
            <a:fld id="{6EF3CA36-D244-46CE-89E3-913D323658E7}" type="slidenum">
              <a:rPr lang="en-US" altLang="en-US"/>
              <a:pPr/>
              <a:t>‹#›</a:t>
            </a:fld>
            <a:endParaRPr lang="en-US" altLang="en-US"/>
          </a:p>
        </p:txBody>
      </p:sp>
      <p:pic>
        <p:nvPicPr>
          <p:cNvPr id="1033" name="Picture 2" descr="C:\Users\sidharth\Documents\data\ficci\FICCI LOGO small.jpg"/>
          <p:cNvPicPr>
            <a:picLocks noChangeAspect="1" noChangeArrowheads="1"/>
          </p:cNvPicPr>
          <p:nvPr/>
        </p:nvPicPr>
        <p:blipFill>
          <a:blip r:embed="rId9" cstate="print"/>
          <a:srcRect/>
          <a:stretch>
            <a:fillRect/>
          </a:stretch>
        </p:blipFill>
        <p:spPr bwMode="auto">
          <a:xfrm>
            <a:off x="152400" y="6249988"/>
            <a:ext cx="411163" cy="368300"/>
          </a:xfrm>
          <a:prstGeom prst="rect">
            <a:avLst/>
          </a:prstGeom>
          <a:noFill/>
          <a:ln w="9525">
            <a:noFill/>
            <a:miter lim="800000"/>
            <a:headEnd/>
            <a:tailEnd/>
          </a:ln>
        </p:spPr>
      </p:pic>
      <p:sp>
        <p:nvSpPr>
          <p:cNvPr id="16" name="Footer Placeholder 16"/>
          <p:cNvSpPr>
            <a:spLocks noGrp="1"/>
          </p:cNvSpPr>
          <p:nvPr/>
        </p:nvSpPr>
        <p:spPr>
          <a:xfrm>
            <a:off x="533400" y="6251575"/>
            <a:ext cx="5867400" cy="365125"/>
          </a:xfrm>
          <a:prstGeom prst="rect">
            <a:avLst/>
          </a:prstGeom>
        </p:spPr>
        <p:txBody>
          <a:bodyPr anchor="ctr"/>
          <a:lstStyle>
            <a:defPPr>
              <a:defRPr lang="en-US"/>
            </a:defPPr>
            <a:lvl1pPr algn="l" rtl="0" fontAlgn="auto">
              <a:spcBef>
                <a:spcPts val="0"/>
              </a:spcBef>
              <a:spcAft>
                <a:spcPts val="0"/>
              </a:spcAft>
              <a:defRPr kumimoji="0" lang="en-US" sz="1000" b="1" kern="1200" smtClean="0">
                <a:solidFill>
                  <a:schemeClr val="accent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eaLnBrk="1" hangingPunct="1">
              <a:defRPr/>
            </a:pPr>
            <a:r>
              <a:rPr dirty="0">
                <a:latin typeface="Cambria" panose="02040503050406030204" pitchFamily="18" charset="0"/>
              </a:rPr>
              <a:t>Federation of Indian Chambers of Commerce &amp; Industry</a:t>
            </a: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27" r:id="rId6"/>
    <p:sldLayoutId id="2147483733" r:id="rId7"/>
  </p:sldLayoutIdLst>
  <p:hf hdr="0" ftr="0"/>
  <p:txStyles>
    <p:titleStyle>
      <a:lvl1pPr algn="l" rtl="0" fontAlgn="base">
        <a:spcBef>
          <a:spcPct val="0"/>
        </a:spcBef>
        <a:spcAft>
          <a:spcPct val="0"/>
        </a:spcAft>
        <a:defRPr lang="en-US" sz="2400" kern="1200" dirty="0">
          <a:solidFill>
            <a:schemeClr val="tx2"/>
          </a:solidFill>
          <a:latin typeface="Cambria" panose="02040503050406030204" pitchFamily="18" charset="0"/>
          <a:ea typeface="+mj-ea"/>
          <a:cs typeface="+mj-cs"/>
        </a:defRPr>
      </a:lvl1pPr>
      <a:lvl2pPr algn="l" rtl="0" fontAlgn="base">
        <a:spcBef>
          <a:spcPct val="0"/>
        </a:spcBef>
        <a:spcAft>
          <a:spcPct val="0"/>
        </a:spcAft>
        <a:defRPr sz="2400">
          <a:solidFill>
            <a:schemeClr val="tx2"/>
          </a:solidFill>
          <a:latin typeface="Cambria" pitchFamily="18" charset="0"/>
        </a:defRPr>
      </a:lvl2pPr>
      <a:lvl3pPr algn="l" rtl="0" fontAlgn="base">
        <a:spcBef>
          <a:spcPct val="0"/>
        </a:spcBef>
        <a:spcAft>
          <a:spcPct val="0"/>
        </a:spcAft>
        <a:defRPr sz="2400">
          <a:solidFill>
            <a:schemeClr val="tx2"/>
          </a:solidFill>
          <a:latin typeface="Cambria" pitchFamily="18" charset="0"/>
        </a:defRPr>
      </a:lvl3pPr>
      <a:lvl4pPr algn="l" rtl="0" fontAlgn="base">
        <a:spcBef>
          <a:spcPct val="0"/>
        </a:spcBef>
        <a:spcAft>
          <a:spcPct val="0"/>
        </a:spcAft>
        <a:defRPr sz="2400">
          <a:solidFill>
            <a:schemeClr val="tx2"/>
          </a:solidFill>
          <a:latin typeface="Cambria" pitchFamily="18" charset="0"/>
        </a:defRPr>
      </a:lvl4pPr>
      <a:lvl5pPr algn="l" rtl="0" fontAlgn="base">
        <a:spcBef>
          <a:spcPct val="0"/>
        </a:spcBef>
        <a:spcAft>
          <a:spcPct val="0"/>
        </a:spcAft>
        <a:defRPr sz="2400">
          <a:solidFill>
            <a:schemeClr val="tx2"/>
          </a:solidFill>
          <a:latin typeface="Cambria" pitchFamily="18"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lang="en-US" sz="1600" b="1" kern="1200" dirty="0">
          <a:solidFill>
            <a:schemeClr val="tx1"/>
          </a:solidFill>
          <a:latin typeface="Cambria" panose="02040503050406030204" pitchFamily="18" charset="0"/>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lang="en-US" sz="1400" kern="1200" dirty="0">
          <a:solidFill>
            <a:schemeClr val="tx1"/>
          </a:solidFill>
          <a:latin typeface="Cambria" panose="02040503050406030204" pitchFamily="18" charset="0"/>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lang="en-US" sz="1200" b="1" kern="1200" dirty="0">
          <a:solidFill>
            <a:schemeClr val="tx1"/>
          </a:solidFill>
          <a:latin typeface="Cambria" panose="02040503050406030204" pitchFamily="18" charset="0"/>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lang="en-US" sz="1200" b="1" kern="1200" dirty="0">
          <a:solidFill>
            <a:schemeClr val="tx1"/>
          </a:solidFill>
          <a:latin typeface="Cambria" panose="02040503050406030204" pitchFamily="18" charset="0"/>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lang="en-US" sz="1000" kern="1200" dirty="0">
          <a:solidFill>
            <a:schemeClr val="tx1"/>
          </a:solidFill>
          <a:latin typeface="Cambria" panose="02040503050406030204"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1524000" y="2362200"/>
            <a:ext cx="5715001" cy="1828800"/>
          </a:xfrm>
        </p:spPr>
        <p:txBody>
          <a:bodyPr anchor="ctr" anchorCtr="1"/>
          <a:lstStyle/>
          <a:p>
            <a:r>
              <a:rPr altLang="en-US" sz="4000" b="1" i="1" dirty="0">
                <a:solidFill>
                  <a:schemeClr val="accent1"/>
                </a:solidFill>
                <a:latin typeface="Candara" panose="020E0502030303020204" pitchFamily="34" charset="0"/>
              </a:rPr>
              <a:t>Indian Economy</a:t>
            </a:r>
          </a:p>
        </p:txBody>
      </p:sp>
      <p:sp>
        <p:nvSpPr>
          <p:cNvPr id="9219" name="Subtitle 2"/>
          <p:cNvSpPr>
            <a:spLocks noGrp="1"/>
          </p:cNvSpPr>
          <p:nvPr>
            <p:ph type="subTitle" idx="1"/>
          </p:nvPr>
        </p:nvSpPr>
        <p:spPr>
          <a:xfrm>
            <a:off x="2362200" y="6049963"/>
            <a:ext cx="6705600" cy="685800"/>
          </a:xfrm>
        </p:spPr>
        <p:txBody>
          <a:bodyPr>
            <a:normAutofit/>
          </a:bodyPr>
          <a:lstStyle/>
          <a:p>
            <a:pPr algn="r"/>
            <a:r>
              <a:rPr lang="en-US" altLang="en-US" sz="2000" b="0" i="1" dirty="0"/>
              <a:t> </a:t>
            </a:r>
            <a:endParaRPr altLang="en-US" sz="2000" i="1" dirty="0">
              <a:latin typeface="Candara" panose="020E0502030303020204" pitchFamily="34" charset="0"/>
            </a:endParaRPr>
          </a:p>
        </p:txBody>
      </p:sp>
      <p:sp>
        <p:nvSpPr>
          <p:cNvPr id="9220" name="Slide Number Placeholder 4"/>
          <p:cNvSpPr>
            <a:spLocks noGrp="1"/>
          </p:cNvSpPr>
          <p:nvPr>
            <p:ph type="sldNum" sz="quarter" idx="4294967295"/>
          </p:nvPr>
        </p:nvSpPr>
        <p:spPr bwMode="auto">
          <a:xfrm>
            <a:off x="8001000" y="263525"/>
            <a:ext cx="838200" cy="381000"/>
          </a:xfrm>
          <a:noFill/>
          <a:ln>
            <a:miter lim="800000"/>
            <a:headEnd/>
            <a:tailEnd/>
          </a:ln>
        </p:spPr>
        <p:txBody>
          <a:bodyPr/>
          <a:lstStyle/>
          <a:p>
            <a:fld id="{55981C3F-9D78-4C6B-9C1B-A234D2C907AB}" type="slidenum">
              <a:rPr lang="en-US" altLang="en-US"/>
              <a:pPr/>
              <a:t>1</a:t>
            </a:fld>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76200"/>
            <a:ext cx="8378952" cy="838200"/>
          </a:xfrm>
        </p:spPr>
        <p:txBody>
          <a:bodyPr/>
          <a:lstStyle/>
          <a:p>
            <a:r>
              <a:rPr lang="en-US" b="1" dirty="0">
                <a:latin typeface="Candara" panose="020E0502030303020204" pitchFamily="34" charset="0"/>
              </a:rPr>
              <a:t>Indian Economy : External sector performance </a:t>
            </a:r>
          </a:p>
        </p:txBody>
      </p:sp>
      <p:sp>
        <p:nvSpPr>
          <p:cNvPr id="4" name="Slide Number Placeholder 3"/>
          <p:cNvSpPr>
            <a:spLocks noGrp="1"/>
          </p:cNvSpPr>
          <p:nvPr>
            <p:ph type="sldNum" sz="quarter" idx="11"/>
          </p:nvPr>
        </p:nvSpPr>
        <p:spPr/>
        <p:txBody>
          <a:bodyPr/>
          <a:lstStyle/>
          <a:p>
            <a:fld id="{7900E5B6-CC85-4E30-9114-1363F21F97BF}" type="slidenum">
              <a:rPr lang="en-US" altLang="en-US" smtClean="0"/>
              <a:pPr/>
              <a:t>10</a:t>
            </a:fld>
            <a:endParaRPr lang="en-US" altLang="en-US"/>
          </a:p>
        </p:txBody>
      </p:sp>
      <p:sp>
        <p:nvSpPr>
          <p:cNvPr id="5" name="Rectangle 4"/>
          <p:cNvSpPr/>
          <p:nvPr/>
        </p:nvSpPr>
        <p:spPr>
          <a:xfrm>
            <a:off x="304800" y="4800600"/>
            <a:ext cx="8559800"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19088" indent="-319088">
              <a:spcBef>
                <a:spcPts val="1200"/>
              </a:spcBef>
              <a:buClr>
                <a:schemeClr val="accent2"/>
              </a:buClr>
              <a:buSzPct val="80000"/>
              <a:buFont typeface="Wingdings 3" pitchFamily="18" charset="2"/>
              <a:buChar char=""/>
            </a:pPr>
            <a:r>
              <a:rPr lang="en-US" sz="1600" dirty="0">
                <a:latin typeface="Candara" panose="020E0502030303020204" pitchFamily="34" charset="0"/>
                <a:cs typeface="+mn-cs"/>
              </a:rPr>
              <a:t>Exports have witnessed y-o-y improvement in growth</a:t>
            </a:r>
          </a:p>
          <a:p>
            <a:pPr marL="319088" indent="-319088">
              <a:spcBef>
                <a:spcPts val="1200"/>
              </a:spcBef>
              <a:buClr>
                <a:schemeClr val="accent2"/>
              </a:buClr>
              <a:buSzPct val="80000"/>
              <a:buFont typeface="Wingdings 3" pitchFamily="18" charset="2"/>
              <a:buChar char=""/>
            </a:pPr>
            <a:r>
              <a:rPr lang="en-US" sz="1600" dirty="0">
                <a:latin typeface="Candara" panose="020E0502030303020204" pitchFamily="34" charset="0"/>
                <a:cs typeface="+mn-cs"/>
              </a:rPr>
              <a:t>Current Account Deficit remains manageable: CAD narrowed to 0.7% of GDP in </a:t>
            </a:r>
            <a:r>
              <a:rPr lang="en-US" sz="1600" dirty="0" smtClean="0">
                <a:latin typeface="Candara" panose="020E0502030303020204" pitchFamily="34" charset="0"/>
                <a:cs typeface="+mn-cs"/>
              </a:rPr>
              <a:t>2016-17 vis-à-vis 1.1% in 2015-16</a:t>
            </a:r>
            <a:endParaRPr lang="en-US" sz="1600" dirty="0">
              <a:latin typeface="Candara" panose="020E0502030303020204" pitchFamily="34" charset="0"/>
              <a:cs typeface="+mn-cs"/>
            </a:endParaRPr>
          </a:p>
        </p:txBody>
      </p:sp>
      <p:sp>
        <p:nvSpPr>
          <p:cNvPr id="8" name="Rectangle 7"/>
          <p:cNvSpPr/>
          <p:nvPr/>
        </p:nvSpPr>
        <p:spPr>
          <a:xfrm>
            <a:off x="771919" y="1219200"/>
            <a:ext cx="7574761" cy="292388"/>
          </a:xfrm>
          <a:prstGeom prst="rect">
            <a:avLst/>
          </a:prstGeom>
          <a:solidFill>
            <a:schemeClr val="accent2">
              <a:lumMod val="50000"/>
            </a:schemeClr>
          </a:solidFill>
          <a:ln>
            <a:noFill/>
          </a:ln>
          <a:extLst/>
        </p:spPr>
        <p:txBody>
          <a:bodyPr wrap="square">
            <a:spAutoFit/>
          </a:bodyPr>
          <a:lstStyle/>
          <a:p>
            <a:pPr algn="ctr"/>
            <a:r>
              <a:rPr lang="en-US" sz="1300" b="1" dirty="0">
                <a:solidFill>
                  <a:schemeClr val="bg1"/>
                </a:solidFill>
                <a:latin typeface="Calibri" pitchFamily="34" charset="0"/>
              </a:rPr>
              <a:t>Trade Deficit has narrowed</a:t>
            </a:r>
          </a:p>
        </p:txBody>
      </p:sp>
      <p:sp>
        <p:nvSpPr>
          <p:cNvPr id="7" name="Rectangle 6">
            <a:extLst/>
          </p:cNvPr>
          <p:cNvSpPr/>
          <p:nvPr/>
        </p:nvSpPr>
        <p:spPr>
          <a:xfrm>
            <a:off x="1447800" y="1557733"/>
            <a:ext cx="972863" cy="244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100" b="1" dirty="0">
                <a:solidFill>
                  <a:schemeClr val="tx1"/>
                </a:solidFill>
              </a:rPr>
              <a:t>% YoY</a:t>
            </a:r>
          </a:p>
        </p:txBody>
      </p:sp>
      <p:sp>
        <p:nvSpPr>
          <p:cNvPr id="10" name="Rectangle 9">
            <a:extLst/>
          </p:cNvPr>
          <p:cNvSpPr/>
          <p:nvPr/>
        </p:nvSpPr>
        <p:spPr>
          <a:xfrm>
            <a:off x="6858000" y="1557733"/>
            <a:ext cx="1113238" cy="29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100" b="1" dirty="0">
                <a:solidFill>
                  <a:schemeClr val="tx1"/>
                </a:solidFill>
              </a:rPr>
              <a:t>USD </a:t>
            </a:r>
            <a:r>
              <a:rPr lang="en-US" sz="1100" b="1" dirty="0" err="1">
                <a:solidFill>
                  <a:schemeClr val="tx1"/>
                </a:solidFill>
              </a:rPr>
              <a:t>Bn</a:t>
            </a:r>
            <a:endParaRPr lang="en-US" sz="1100" b="1" dirty="0">
              <a:solidFill>
                <a:schemeClr val="tx1"/>
              </a:solidFill>
            </a:endParaRPr>
          </a:p>
        </p:txBody>
      </p:sp>
      <p:graphicFrame>
        <p:nvGraphicFramePr>
          <p:cNvPr id="9" name="Chart 8">
            <a:extLst>
              <a:ext uri="{FF2B5EF4-FFF2-40B4-BE49-F238E27FC236}">
                <a16:creationId xmlns:a16="http://schemas.microsoft.com/office/drawing/2014/main" xmlns="" id="{B5785337-2924-49AA-A1CA-5553946A7436}"/>
              </a:ext>
            </a:extLst>
          </p:cNvPr>
          <p:cNvGraphicFramePr>
            <a:graphicFrameLocks/>
          </p:cNvGraphicFramePr>
          <p:nvPr>
            <p:extLst/>
          </p:nvPr>
        </p:nvGraphicFramePr>
        <p:xfrm>
          <a:off x="771918" y="1557733"/>
          <a:ext cx="7574761" cy="29523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048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Indian Economy : External sector performance </a:t>
            </a:r>
          </a:p>
        </p:txBody>
      </p:sp>
      <p:sp>
        <p:nvSpPr>
          <p:cNvPr id="5" name="Slide Number Placeholder 4"/>
          <p:cNvSpPr>
            <a:spLocks noGrp="1"/>
          </p:cNvSpPr>
          <p:nvPr>
            <p:ph type="sldNum" sz="quarter" idx="11"/>
          </p:nvPr>
        </p:nvSpPr>
        <p:spPr/>
        <p:txBody>
          <a:bodyPr/>
          <a:lstStyle/>
          <a:p>
            <a:fld id="{7900E5B6-CC85-4E30-9114-1363F21F97BF}" type="slidenum">
              <a:rPr lang="en-US" altLang="en-US" b="1" smtClean="0"/>
              <a:pPr/>
              <a:t>11</a:t>
            </a:fld>
            <a:endParaRPr lang="en-US" altLang="en-US" b="1"/>
          </a:p>
        </p:txBody>
      </p:sp>
      <p:sp>
        <p:nvSpPr>
          <p:cNvPr id="7" name="Rectangle 6"/>
          <p:cNvSpPr/>
          <p:nvPr/>
        </p:nvSpPr>
        <p:spPr>
          <a:xfrm>
            <a:off x="152400" y="1219201"/>
            <a:ext cx="4419600" cy="292388"/>
          </a:xfrm>
          <a:prstGeom prst="rect">
            <a:avLst/>
          </a:prstGeom>
          <a:solidFill>
            <a:schemeClr val="accent2">
              <a:lumMod val="50000"/>
            </a:schemeClr>
          </a:solidFill>
          <a:ln>
            <a:noFill/>
          </a:ln>
          <a:extLst/>
        </p:spPr>
        <p:txBody>
          <a:bodyPr wrap="square">
            <a:spAutoFit/>
          </a:bodyPr>
          <a:lstStyle/>
          <a:p>
            <a:pPr algn="ctr"/>
            <a:r>
              <a:rPr lang="en-US" sz="1300" b="1" dirty="0">
                <a:solidFill>
                  <a:schemeClr val="bg1"/>
                </a:solidFill>
                <a:latin typeface="Candara" panose="020E0502030303020204" pitchFamily="34" charset="0"/>
              </a:rPr>
              <a:t>Foreign Investments into India have surged over the years</a:t>
            </a:r>
          </a:p>
        </p:txBody>
      </p:sp>
      <p:sp>
        <p:nvSpPr>
          <p:cNvPr id="10" name="Rectangle 9"/>
          <p:cNvSpPr/>
          <p:nvPr/>
        </p:nvSpPr>
        <p:spPr>
          <a:xfrm>
            <a:off x="4738679" y="1219200"/>
            <a:ext cx="4329121" cy="292388"/>
          </a:xfrm>
          <a:prstGeom prst="rect">
            <a:avLst/>
          </a:prstGeom>
          <a:solidFill>
            <a:schemeClr val="accent2">
              <a:lumMod val="50000"/>
            </a:schemeClr>
          </a:solidFill>
          <a:ln>
            <a:noFill/>
          </a:ln>
          <a:extLst/>
        </p:spPr>
        <p:txBody>
          <a:bodyPr wrap="square">
            <a:spAutoFit/>
          </a:bodyPr>
          <a:lstStyle/>
          <a:p>
            <a:pPr algn="ctr"/>
            <a:r>
              <a:rPr lang="en-US" sz="1300" b="1" dirty="0">
                <a:solidFill>
                  <a:schemeClr val="bg1"/>
                </a:solidFill>
                <a:latin typeface="Calibri" pitchFamily="34" charset="0"/>
              </a:rPr>
              <a:t>Forex Reserves</a:t>
            </a:r>
          </a:p>
        </p:txBody>
      </p:sp>
      <p:sp>
        <p:nvSpPr>
          <p:cNvPr id="16" name="Content Placeholder 2"/>
          <p:cNvSpPr>
            <a:spLocks noGrp="1"/>
          </p:cNvSpPr>
          <p:nvPr>
            <p:ph sz="quarter" idx="1"/>
          </p:nvPr>
        </p:nvSpPr>
        <p:spPr>
          <a:xfrm>
            <a:off x="295148" y="4740027"/>
            <a:ext cx="8788400" cy="1371600"/>
          </a:xfrm>
        </p:spPr>
        <p:txBody>
          <a:bodyPr/>
          <a:lstStyle/>
          <a:p>
            <a:pPr lvl="0">
              <a:spcBef>
                <a:spcPts val="1200"/>
              </a:spcBef>
            </a:pPr>
            <a:r>
              <a:rPr lang="en-US" sz="1800" b="0" dirty="0">
                <a:latin typeface="Candara" panose="020E0502030303020204" pitchFamily="34" charset="0"/>
              </a:rPr>
              <a:t>FDI has risen significantly in the last three years</a:t>
            </a:r>
          </a:p>
          <a:p>
            <a:pPr marL="1144588" lvl="1">
              <a:spcBef>
                <a:spcPts val="1200"/>
              </a:spcBef>
              <a:buFont typeface="Wingdings" panose="05000000000000000000" pitchFamily="2" charset="2"/>
              <a:buChar char="ü"/>
            </a:pPr>
            <a:r>
              <a:rPr lang="en-US" sz="1600" i="1" dirty="0">
                <a:solidFill>
                  <a:schemeClr val="tx1">
                    <a:lumMod val="75000"/>
                    <a:lumOff val="25000"/>
                  </a:schemeClr>
                </a:solidFill>
                <a:latin typeface="Candara" panose="020E0502030303020204" pitchFamily="34" charset="0"/>
              </a:rPr>
              <a:t>Positive sentiment and optimistic  economic outlook have contributed</a:t>
            </a:r>
          </a:p>
          <a:p>
            <a:pPr>
              <a:spcBef>
                <a:spcPts val="1200"/>
              </a:spcBef>
            </a:pPr>
            <a:r>
              <a:rPr lang="en-US" sz="1800" b="0" dirty="0">
                <a:latin typeface="Candara" panose="020E0502030303020204" pitchFamily="34" charset="0"/>
              </a:rPr>
              <a:t>Forex reserves  at USD 394.6 billion as on August 25, 2017</a:t>
            </a:r>
          </a:p>
          <a:p>
            <a:pPr lvl="0">
              <a:spcBef>
                <a:spcPts val="1200"/>
              </a:spcBef>
            </a:pPr>
            <a:endParaRPr lang="en-US" sz="1800" b="0" dirty="0">
              <a:latin typeface="Candara" panose="020E0502030303020204" pitchFamily="34" charset="0"/>
            </a:endParaRPr>
          </a:p>
          <a:p>
            <a:pPr lvl="0">
              <a:spcBef>
                <a:spcPts val="1200"/>
              </a:spcBef>
            </a:pPr>
            <a:endParaRPr lang="en-US" sz="1800" b="0" dirty="0">
              <a:latin typeface="Candara" panose="020E0502030303020204" pitchFamily="34" charset="0"/>
            </a:endParaRPr>
          </a:p>
          <a:p>
            <a:pPr marL="0" indent="0">
              <a:buNone/>
            </a:pPr>
            <a:endParaRPr lang="en-US" sz="1400" b="0" dirty="0"/>
          </a:p>
        </p:txBody>
      </p:sp>
      <p:graphicFrame>
        <p:nvGraphicFramePr>
          <p:cNvPr id="14" name="Chart 13"/>
          <p:cNvGraphicFramePr>
            <a:graphicFrameLocks/>
          </p:cNvGraphicFramePr>
          <p:nvPr>
            <p:extLst>
              <p:ext uri="{D42A27DB-BD31-4B8C-83A1-F6EECF244321}">
                <p14:modId xmlns:p14="http://schemas.microsoft.com/office/powerpoint/2010/main" val="157715567"/>
              </p:ext>
            </p:extLst>
          </p:nvPr>
        </p:nvGraphicFramePr>
        <p:xfrm>
          <a:off x="123825" y="1550759"/>
          <a:ext cx="444817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xmlns="" id="{00000000-0008-0000-0100-000002000000}"/>
              </a:ext>
            </a:extLst>
          </p:cNvPr>
          <p:cNvGraphicFramePr>
            <a:graphicFrameLocks/>
          </p:cNvGraphicFramePr>
          <p:nvPr>
            <p:extLst>
              <p:ext uri="{D42A27DB-BD31-4B8C-83A1-F6EECF244321}">
                <p14:modId xmlns:p14="http://schemas.microsoft.com/office/powerpoint/2010/main" val="323209791"/>
              </p:ext>
            </p:extLst>
          </p:nvPr>
        </p:nvGraphicFramePr>
        <p:xfrm>
          <a:off x="4689348" y="1558133"/>
          <a:ext cx="4378452"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6495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Fiscal Consolidation in Progress</a:t>
            </a:r>
          </a:p>
        </p:txBody>
      </p:sp>
      <p:sp>
        <p:nvSpPr>
          <p:cNvPr id="5" name="Slide Number Placeholder 4"/>
          <p:cNvSpPr>
            <a:spLocks noGrp="1"/>
          </p:cNvSpPr>
          <p:nvPr>
            <p:ph type="sldNum" sz="quarter" idx="11"/>
          </p:nvPr>
        </p:nvSpPr>
        <p:spPr/>
        <p:txBody>
          <a:bodyPr/>
          <a:lstStyle/>
          <a:p>
            <a:fld id="{7900E5B6-CC85-4E30-9114-1363F21F97BF}" type="slidenum">
              <a:rPr lang="en-US" altLang="en-US" b="1" smtClean="0"/>
              <a:pPr/>
              <a:t>12</a:t>
            </a:fld>
            <a:endParaRPr lang="en-US" altLang="en-US" b="1"/>
          </a:p>
        </p:txBody>
      </p:sp>
      <p:sp>
        <p:nvSpPr>
          <p:cNvPr id="8" name="Content Placeholder 2"/>
          <p:cNvSpPr>
            <a:spLocks noGrp="1"/>
          </p:cNvSpPr>
          <p:nvPr>
            <p:ph sz="quarter" idx="1"/>
          </p:nvPr>
        </p:nvSpPr>
        <p:spPr>
          <a:xfrm>
            <a:off x="533400" y="1297858"/>
            <a:ext cx="8153400" cy="4572000"/>
          </a:xfrm>
        </p:spPr>
        <p:txBody>
          <a:bodyPr/>
          <a:lstStyle/>
          <a:p>
            <a:pPr marL="0" indent="0">
              <a:spcBef>
                <a:spcPts val="1200"/>
              </a:spcBef>
              <a:buNone/>
            </a:pPr>
            <a:endParaRPr lang="en-US" sz="1800" b="0" dirty="0">
              <a:latin typeface="Candara" panose="020E0502030303020204" pitchFamily="34" charset="0"/>
            </a:endParaRPr>
          </a:p>
          <a:p>
            <a:pPr marL="0" indent="0">
              <a:buNone/>
            </a:pPr>
            <a:endParaRPr lang="en-US" sz="1400" b="0" dirty="0"/>
          </a:p>
        </p:txBody>
      </p:sp>
      <p:graphicFrame>
        <p:nvGraphicFramePr>
          <p:cNvPr id="6" name="Chart 5">
            <a:extLst>
              <a:ext uri="{FF2B5EF4-FFF2-40B4-BE49-F238E27FC236}">
                <a16:creationId xmlns:a16="http://schemas.microsoft.com/office/drawing/2014/main" xmlns="" id="{4D04140D-C34B-401D-80F4-2804D2524137}"/>
              </a:ext>
            </a:extLst>
          </p:cNvPr>
          <p:cNvGraphicFramePr>
            <a:graphicFrameLocks/>
          </p:cNvGraphicFramePr>
          <p:nvPr>
            <p:extLst>
              <p:ext uri="{D42A27DB-BD31-4B8C-83A1-F6EECF244321}">
                <p14:modId xmlns:p14="http://schemas.microsoft.com/office/powerpoint/2010/main" val="1248141305"/>
              </p:ext>
            </p:extLst>
          </p:nvPr>
        </p:nvGraphicFramePr>
        <p:xfrm>
          <a:off x="1676400" y="1371600"/>
          <a:ext cx="6172200" cy="3733800"/>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txBox="1">
            <a:spLocks/>
          </p:cNvSpPr>
          <p:nvPr/>
        </p:nvSpPr>
        <p:spPr bwMode="auto">
          <a:xfrm>
            <a:off x="955548" y="5194385"/>
            <a:ext cx="7467600" cy="5889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fontAlgn="base">
              <a:spcBef>
                <a:spcPts val="700"/>
              </a:spcBef>
              <a:spcAft>
                <a:spcPct val="0"/>
              </a:spcAft>
              <a:buClr>
                <a:schemeClr val="accent2"/>
              </a:buClr>
              <a:buSzPct val="80000"/>
              <a:buFont typeface="Wingdings 3" pitchFamily="18" charset="2"/>
              <a:buChar char=""/>
              <a:defRPr lang="en-US" sz="1600" b="1" kern="1200">
                <a:solidFill>
                  <a:schemeClr val="tx1"/>
                </a:solidFill>
                <a:latin typeface="Cambria" panose="02040503050406030204" pitchFamily="18" charset="0"/>
                <a:ea typeface="+mn-ea"/>
                <a:cs typeface="+mn-cs"/>
              </a:defRPr>
            </a:lvl1pPr>
            <a:lvl2pPr marL="639763" indent="-273050" algn="l" rtl="0" fontAlgn="base">
              <a:spcBef>
                <a:spcPts val="550"/>
              </a:spcBef>
              <a:spcAft>
                <a:spcPct val="0"/>
              </a:spcAft>
              <a:buClr>
                <a:schemeClr val="accent1"/>
              </a:buClr>
              <a:buSzPct val="80000"/>
              <a:buFont typeface="Wingdings 2" pitchFamily="18" charset="2"/>
              <a:buChar char=""/>
              <a:defRPr lang="en-US" sz="1400" kern="1200">
                <a:solidFill>
                  <a:schemeClr val="tx1"/>
                </a:solidFill>
                <a:latin typeface="Cambria" panose="02040503050406030204" pitchFamily="18" charset="0"/>
                <a:ea typeface="+mn-ea"/>
                <a:cs typeface="+mn-cs"/>
              </a:defRPr>
            </a:lvl2pPr>
            <a:lvl3pPr marL="914400" indent="-228600" algn="l" rtl="0" fontAlgn="base">
              <a:spcBef>
                <a:spcPts val="500"/>
              </a:spcBef>
              <a:spcAft>
                <a:spcPct val="0"/>
              </a:spcAft>
              <a:buClr>
                <a:schemeClr val="accent2"/>
              </a:buClr>
              <a:buSzPct val="80000"/>
              <a:buFont typeface="Wingdings 2" pitchFamily="18" charset="2"/>
              <a:buChar char=""/>
              <a:defRPr lang="en-US" sz="1200" b="1" kern="1200">
                <a:solidFill>
                  <a:schemeClr val="tx1"/>
                </a:solidFill>
                <a:latin typeface="Cambria" panose="02040503050406030204" pitchFamily="18" charset="0"/>
                <a:ea typeface="+mn-ea"/>
                <a:cs typeface="+mn-cs"/>
              </a:defRPr>
            </a:lvl3pPr>
            <a:lvl4pPr marL="1371600" indent="-228600" algn="l" rtl="0" fontAlgn="base">
              <a:spcBef>
                <a:spcPts val="400"/>
              </a:spcBef>
              <a:spcAft>
                <a:spcPct val="0"/>
              </a:spcAft>
              <a:buClr>
                <a:srgbClr val="A5AB81"/>
              </a:buClr>
              <a:buSzPct val="75000"/>
              <a:buFont typeface="Wingdings 2" pitchFamily="18" charset="2"/>
              <a:buChar char=""/>
              <a:defRPr lang="en-US" sz="1200" b="1" kern="1200">
                <a:solidFill>
                  <a:schemeClr val="tx1"/>
                </a:solidFill>
                <a:latin typeface="Cambria" panose="02040503050406030204" pitchFamily="18" charset="0"/>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v"/>
              <a:defRPr lang="en-US" sz="1000" kern="1200">
                <a:solidFill>
                  <a:schemeClr val="tx1"/>
                </a:solidFill>
                <a:latin typeface="Cambria" panose="02040503050406030204"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eaLnBrk="1" hangingPunct="1">
              <a:spcBef>
                <a:spcPts val="1200"/>
              </a:spcBef>
              <a:buNone/>
            </a:pPr>
            <a:r>
              <a:rPr lang="en-US" sz="1400" b="0" dirty="0">
                <a:latin typeface="Candara" panose="020E0502030303020204" pitchFamily="34" charset="0"/>
              </a:rPr>
              <a:t>F- Forecast. </a:t>
            </a:r>
          </a:p>
          <a:p>
            <a:pPr eaLnBrk="1" hangingPunct="1">
              <a:spcBef>
                <a:spcPts val="1200"/>
              </a:spcBef>
            </a:pPr>
            <a:endParaRPr lang="en-US" sz="1400" b="0" dirty="0">
              <a:latin typeface="Candara" panose="020E0502030303020204" pitchFamily="34" charset="0"/>
            </a:endParaRPr>
          </a:p>
          <a:p>
            <a:pPr eaLnBrk="1" hangingPunct="1">
              <a:spcBef>
                <a:spcPts val="1200"/>
              </a:spcBef>
            </a:pPr>
            <a:endParaRPr lang="en-US" sz="1400" b="0" dirty="0">
              <a:latin typeface="Candara" panose="020E0502030303020204" pitchFamily="34" charset="0"/>
            </a:endParaRPr>
          </a:p>
          <a:p>
            <a:pPr marL="0" indent="0" eaLnBrk="1" hangingPunct="1">
              <a:buFont typeface="Wingdings 3" pitchFamily="18" charset="2"/>
              <a:buNone/>
            </a:pPr>
            <a:endParaRPr lang="en-US" sz="1100" b="0" dirty="0"/>
          </a:p>
        </p:txBody>
      </p:sp>
    </p:spTree>
    <p:extLst>
      <p:ext uri="{BB962C8B-B14F-4D97-AF65-F5344CB8AC3E}">
        <p14:creationId xmlns:p14="http://schemas.microsoft.com/office/powerpoint/2010/main" val="3755165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India today: Bright spot in the global economy</a:t>
            </a:r>
          </a:p>
        </p:txBody>
      </p:sp>
      <p:sp>
        <p:nvSpPr>
          <p:cNvPr id="5" name="Slide Number Placeholder 4"/>
          <p:cNvSpPr>
            <a:spLocks noGrp="1"/>
          </p:cNvSpPr>
          <p:nvPr>
            <p:ph type="sldNum" sz="quarter" idx="11"/>
          </p:nvPr>
        </p:nvSpPr>
        <p:spPr/>
        <p:txBody>
          <a:bodyPr/>
          <a:lstStyle/>
          <a:p>
            <a:fld id="{7900E5B6-CC85-4E30-9114-1363F21F97BF}" type="slidenum">
              <a:rPr lang="en-US" altLang="en-US" smtClean="0"/>
              <a:pPr/>
              <a:t>13</a:t>
            </a:fld>
            <a:endParaRPr lang="en-US" altLang="en-US"/>
          </a:p>
        </p:txBody>
      </p:sp>
      <p:sp>
        <p:nvSpPr>
          <p:cNvPr id="12" name="TextBox 1"/>
          <p:cNvSpPr txBox="1">
            <a:spLocks noChangeArrowheads="1"/>
          </p:cNvSpPr>
          <p:nvPr/>
        </p:nvSpPr>
        <p:spPr bwMode="auto">
          <a:xfrm>
            <a:off x="685800" y="1447800"/>
            <a:ext cx="8229600" cy="369332"/>
          </a:xfrm>
          <a:prstGeom prst="rect">
            <a:avLst/>
          </a:prstGeom>
          <a:noFill/>
          <a:ln w="9525">
            <a:noFill/>
            <a:miter lim="800000"/>
            <a:headEnd/>
            <a:tailEnd/>
          </a:ln>
          <a:extLst/>
        </p:spPr>
        <p:txBody>
          <a:bodyPr wrap="square">
            <a:spAutoFit/>
          </a:bodyPr>
          <a:lstStyle>
            <a:lvl1pPr eaLnBrk="0" hangingPunct="0">
              <a:spcBef>
                <a:spcPct val="20000"/>
              </a:spcBef>
              <a:buFont typeface="Arial" charset="0"/>
              <a:buChar char="•"/>
              <a:defRPr sz="2800">
                <a:solidFill>
                  <a:schemeClr val="tx1"/>
                </a:solidFill>
                <a:latin typeface="Calibri" pitchFamily="34" charset="0"/>
              </a:defRPr>
            </a:lvl1pPr>
            <a:lvl2pPr marL="742950" indent="-285750" eaLnBrk="0" hangingPunct="0">
              <a:spcBef>
                <a:spcPct val="20000"/>
              </a:spcBef>
              <a:buFont typeface="Arial" charset="0"/>
              <a:buChar char="–"/>
              <a:defRPr sz="2400">
                <a:solidFill>
                  <a:schemeClr val="tx1"/>
                </a:solidFill>
                <a:latin typeface="Calibri" pitchFamily="34" charset="0"/>
              </a:defRPr>
            </a:lvl2pPr>
            <a:lvl3pPr marL="1143000" indent="-228600" eaLnBrk="0" hangingPunct="0">
              <a:spcBef>
                <a:spcPct val="20000"/>
              </a:spcBef>
              <a:buFont typeface="Arial" charset="0"/>
              <a:buChar char="•"/>
              <a:defRPr sz="2000">
                <a:solidFill>
                  <a:schemeClr val="tx1"/>
                </a:solidFill>
                <a:latin typeface="Calibri" pitchFamily="34" charset="0"/>
              </a:defRPr>
            </a:lvl3pPr>
            <a:lvl4pPr marL="1600200" indent="-228600" eaLnBrk="0" hangingPunct="0">
              <a:spcBef>
                <a:spcPct val="20000"/>
              </a:spcBef>
              <a:buFont typeface="Arial" charset="0"/>
              <a:buChar char="–"/>
              <a:defRPr>
                <a:solidFill>
                  <a:schemeClr val="tx1"/>
                </a:solidFill>
                <a:latin typeface="Calibri" pitchFamily="34" charset="0"/>
              </a:defRPr>
            </a:lvl4pPr>
            <a:lvl5pPr marL="2057400" indent="-228600" eaLnBrk="0" hangingPunct="0">
              <a:spcBef>
                <a:spcPct val="20000"/>
              </a:spcBef>
              <a:buFont typeface="Arial" charset="0"/>
              <a:buChar char="»"/>
              <a:defRPr>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n-US" altLang="en-US" sz="1800" b="1" i="1" dirty="0">
                <a:latin typeface="Candara" panose="020E0502030303020204" pitchFamily="34" charset="0"/>
              </a:rPr>
              <a:t>India’s ranking across various indicators has improved </a:t>
            </a:r>
            <a:endParaRPr lang="en-US" altLang="en-US" sz="1800" b="1" dirty="0">
              <a:latin typeface="Candara" panose="020E0502030303020204" pitchFamily="34" charset="0"/>
            </a:endParaRPr>
          </a:p>
        </p:txBody>
      </p:sp>
      <p:sp>
        <p:nvSpPr>
          <p:cNvPr id="14" name="Pentagon 13"/>
          <p:cNvSpPr/>
          <p:nvPr/>
        </p:nvSpPr>
        <p:spPr>
          <a:xfrm>
            <a:off x="457200" y="3475547"/>
            <a:ext cx="2984156" cy="6096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Global Innovation Index</a:t>
            </a:r>
            <a:endParaRPr lang="en-US" sz="1400" dirty="0">
              <a:latin typeface="Candara" panose="020E0502030303020204" pitchFamily="34" charset="0"/>
            </a:endParaRPr>
          </a:p>
        </p:txBody>
      </p:sp>
      <p:sp>
        <p:nvSpPr>
          <p:cNvPr id="15" name="Pentagon 14"/>
          <p:cNvSpPr/>
          <p:nvPr/>
        </p:nvSpPr>
        <p:spPr>
          <a:xfrm>
            <a:off x="457200" y="4621430"/>
            <a:ext cx="2984156" cy="609600"/>
          </a:xfrm>
          <a:prstGeom prst="homePlat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WEF’s Global Competitiveness Index</a:t>
            </a:r>
            <a:endParaRPr lang="en-US" sz="1400" dirty="0">
              <a:latin typeface="Candara" panose="020E0502030303020204" pitchFamily="34" charset="0"/>
            </a:endParaRPr>
          </a:p>
        </p:txBody>
      </p:sp>
      <p:sp>
        <p:nvSpPr>
          <p:cNvPr id="16" name="Rectangle 15"/>
          <p:cNvSpPr/>
          <p:nvPr/>
        </p:nvSpPr>
        <p:spPr>
          <a:xfrm>
            <a:off x="3352800" y="3505200"/>
            <a:ext cx="5016843" cy="584775"/>
          </a:xfrm>
          <a:prstGeom prst="rect">
            <a:avLst/>
          </a:prstGeom>
        </p:spPr>
        <p:txBody>
          <a:bodyPr wrap="square">
            <a:spAutoFit/>
          </a:bodyPr>
          <a:lstStyle/>
          <a:p>
            <a:pPr marL="60325" indent="-3175" algn="just">
              <a:buNone/>
            </a:pPr>
            <a:r>
              <a:rPr lang="en-US" sz="1600" dirty="0">
                <a:latin typeface="Candara" panose="020E0502030303020204" pitchFamily="34" charset="0"/>
              </a:rPr>
              <a:t>India scales up 6 positions up to rank 60</a:t>
            </a:r>
            <a:r>
              <a:rPr lang="en-US" sz="1600" baseline="30000" dirty="0">
                <a:latin typeface="Candara" panose="020E0502030303020204" pitchFamily="34" charset="0"/>
              </a:rPr>
              <a:t>th</a:t>
            </a:r>
            <a:r>
              <a:rPr lang="en-US" sz="1600" dirty="0">
                <a:latin typeface="Candara" panose="020E0502030303020204" pitchFamily="34" charset="0"/>
              </a:rPr>
              <a:t> in 2017 from 66</a:t>
            </a:r>
            <a:r>
              <a:rPr lang="en-US" sz="1600" baseline="30000" dirty="0">
                <a:latin typeface="Candara" panose="020E0502030303020204" pitchFamily="34" charset="0"/>
              </a:rPr>
              <a:t>th</a:t>
            </a:r>
            <a:r>
              <a:rPr lang="en-US" sz="1600" dirty="0">
                <a:latin typeface="Candara" panose="020E0502030303020204" pitchFamily="34" charset="0"/>
              </a:rPr>
              <a:t> in 2016</a:t>
            </a:r>
            <a:endParaRPr lang="en-US" sz="1600" i="1" dirty="0">
              <a:latin typeface="Candara" panose="020E0502030303020204" pitchFamily="34" charset="0"/>
            </a:endParaRPr>
          </a:p>
        </p:txBody>
      </p:sp>
      <p:sp>
        <p:nvSpPr>
          <p:cNvPr id="17" name="Rectangle 16"/>
          <p:cNvSpPr/>
          <p:nvPr/>
        </p:nvSpPr>
        <p:spPr>
          <a:xfrm>
            <a:off x="3432048" y="4673025"/>
            <a:ext cx="4949952" cy="584775"/>
          </a:xfrm>
          <a:prstGeom prst="rect">
            <a:avLst/>
          </a:prstGeom>
        </p:spPr>
        <p:txBody>
          <a:bodyPr wrap="square">
            <a:spAutoFit/>
          </a:bodyPr>
          <a:lstStyle/>
          <a:p>
            <a:pPr lvl="0"/>
            <a:r>
              <a:rPr lang="en-US" sz="1600" dirty="0">
                <a:latin typeface="Candara" panose="020E0502030303020204" pitchFamily="34" charset="0"/>
              </a:rPr>
              <a:t>India has moved up by 16 positions to Rank 39</a:t>
            </a:r>
            <a:r>
              <a:rPr lang="en-US" sz="1600" baseline="30000" dirty="0">
                <a:latin typeface="Candara" panose="020E0502030303020204" pitchFamily="34" charset="0"/>
              </a:rPr>
              <a:t>th</a:t>
            </a:r>
            <a:r>
              <a:rPr lang="en-US" sz="1600" dirty="0">
                <a:latin typeface="Candara" panose="020E0502030303020204" pitchFamily="34" charset="0"/>
              </a:rPr>
              <a:t> in 2016-17 from 55</a:t>
            </a:r>
            <a:r>
              <a:rPr lang="en-US" sz="1600" baseline="30000" dirty="0">
                <a:latin typeface="Candara" panose="020E0502030303020204" pitchFamily="34" charset="0"/>
              </a:rPr>
              <a:t>th</a:t>
            </a:r>
            <a:r>
              <a:rPr lang="en-US" sz="1600" dirty="0">
                <a:latin typeface="Candara" panose="020E0502030303020204" pitchFamily="34" charset="0"/>
              </a:rPr>
              <a:t> in 2015-16.</a:t>
            </a:r>
          </a:p>
        </p:txBody>
      </p:sp>
      <p:sp>
        <p:nvSpPr>
          <p:cNvPr id="22" name="Pentagon 21"/>
          <p:cNvSpPr/>
          <p:nvPr/>
        </p:nvSpPr>
        <p:spPr>
          <a:xfrm>
            <a:off x="457200" y="2286000"/>
            <a:ext cx="2984156" cy="609600"/>
          </a:xfrm>
          <a:prstGeom prst="homePlat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World Bank’s Doing Business</a:t>
            </a:r>
            <a:endParaRPr lang="en-US" sz="1400" dirty="0">
              <a:latin typeface="Candara" panose="020E0502030303020204" pitchFamily="34" charset="0"/>
            </a:endParaRPr>
          </a:p>
        </p:txBody>
      </p:sp>
      <p:sp>
        <p:nvSpPr>
          <p:cNvPr id="23" name="Rectangle 22"/>
          <p:cNvSpPr/>
          <p:nvPr/>
        </p:nvSpPr>
        <p:spPr>
          <a:xfrm>
            <a:off x="3352800" y="2391853"/>
            <a:ext cx="5334000" cy="338554"/>
          </a:xfrm>
          <a:prstGeom prst="rect">
            <a:avLst/>
          </a:prstGeom>
        </p:spPr>
        <p:txBody>
          <a:bodyPr wrap="square">
            <a:spAutoFit/>
          </a:bodyPr>
          <a:lstStyle/>
          <a:p>
            <a:pPr marL="60325" indent="-3175" algn="just">
              <a:buNone/>
            </a:pPr>
            <a:r>
              <a:rPr lang="en-US" sz="1600" dirty="0">
                <a:latin typeface="Candara" panose="020E0502030303020204" pitchFamily="34" charset="0"/>
              </a:rPr>
              <a:t>India moves to rank 130 in DB 2017 as against 142 in DB 2015</a:t>
            </a:r>
            <a:endParaRPr lang="en-US" sz="1600" i="1" dirty="0">
              <a:latin typeface="Candara" panose="020E0502030303020204" pitchFamily="34" charset="0"/>
            </a:endParaRPr>
          </a:p>
        </p:txBody>
      </p:sp>
    </p:spTree>
    <p:extLst>
      <p:ext uri="{BB962C8B-B14F-4D97-AF65-F5344CB8AC3E}">
        <p14:creationId xmlns:p14="http://schemas.microsoft.com/office/powerpoint/2010/main" val="3289530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Key Initiatives of the Government</a:t>
            </a:r>
          </a:p>
        </p:txBody>
      </p:sp>
      <p:sp>
        <p:nvSpPr>
          <p:cNvPr id="5" name="Slide Number Placeholder 4"/>
          <p:cNvSpPr>
            <a:spLocks noGrp="1"/>
          </p:cNvSpPr>
          <p:nvPr>
            <p:ph type="sldNum" sz="quarter" idx="11"/>
          </p:nvPr>
        </p:nvSpPr>
        <p:spPr/>
        <p:txBody>
          <a:bodyPr/>
          <a:lstStyle/>
          <a:p>
            <a:fld id="{7900E5B6-CC85-4E30-9114-1363F21F97BF}" type="slidenum">
              <a:rPr lang="en-US" altLang="en-US" b="1" smtClean="0"/>
              <a:pPr/>
              <a:t>14</a:t>
            </a:fld>
            <a:endParaRPr lang="en-US" altLang="en-US" b="1"/>
          </a:p>
        </p:txBody>
      </p:sp>
      <p:sp>
        <p:nvSpPr>
          <p:cNvPr id="6" name="Rectangle 5"/>
          <p:cNvSpPr/>
          <p:nvPr/>
        </p:nvSpPr>
        <p:spPr>
          <a:xfrm>
            <a:off x="381000" y="1295400"/>
            <a:ext cx="8686800" cy="646331"/>
          </a:xfrm>
          <a:prstGeom prst="rect">
            <a:avLst/>
          </a:prstGeom>
        </p:spPr>
        <p:txBody>
          <a:bodyPr wrap="square">
            <a:spAutoFit/>
          </a:bodyPr>
          <a:lstStyle/>
          <a:p>
            <a:pPr algn="ctr"/>
            <a:r>
              <a:rPr lang="en-US" i="1" dirty="0">
                <a:latin typeface="Candara" panose="020E0502030303020204" pitchFamily="34" charset="0"/>
              </a:rPr>
              <a:t>Government has embarked on a visionary roadmap and introduced major plans to be implemented in mission mode</a:t>
            </a:r>
          </a:p>
        </p:txBody>
      </p:sp>
      <p:graphicFrame>
        <p:nvGraphicFramePr>
          <p:cNvPr id="9" name="Diagram 8"/>
          <p:cNvGraphicFramePr/>
          <p:nvPr>
            <p:extLst>
              <p:ext uri="{D42A27DB-BD31-4B8C-83A1-F6EECF244321}">
                <p14:modId xmlns:p14="http://schemas.microsoft.com/office/powerpoint/2010/main" val="3690262523"/>
              </p:ext>
            </p:extLst>
          </p:nvPr>
        </p:nvGraphicFramePr>
        <p:xfrm>
          <a:off x="2362200" y="2057400"/>
          <a:ext cx="6543805"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Pentagon 7"/>
          <p:cNvSpPr/>
          <p:nvPr/>
        </p:nvSpPr>
        <p:spPr>
          <a:xfrm>
            <a:off x="228600" y="2552700"/>
            <a:ext cx="1981200" cy="3429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Make in India</a:t>
            </a:r>
          </a:p>
        </p:txBody>
      </p:sp>
      <p:sp>
        <p:nvSpPr>
          <p:cNvPr id="10" name="Pentagon 9"/>
          <p:cNvSpPr/>
          <p:nvPr/>
        </p:nvSpPr>
        <p:spPr>
          <a:xfrm>
            <a:off x="228600" y="3124200"/>
            <a:ext cx="1981200" cy="3429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Jan </a:t>
            </a:r>
            <a:r>
              <a:rPr lang="en-US" sz="1400" b="1" dirty="0" err="1">
                <a:latin typeface="Candara" panose="020E0502030303020204" pitchFamily="34" charset="0"/>
              </a:rPr>
              <a:t>Dhan</a:t>
            </a:r>
            <a:r>
              <a:rPr lang="en-US" sz="1400" b="1" dirty="0">
                <a:latin typeface="Candara" panose="020E0502030303020204" pitchFamily="34" charset="0"/>
              </a:rPr>
              <a:t> </a:t>
            </a:r>
            <a:r>
              <a:rPr lang="en-US" sz="1400" b="1" dirty="0" err="1">
                <a:latin typeface="Candara" panose="020E0502030303020204" pitchFamily="34" charset="0"/>
              </a:rPr>
              <a:t>Yojana</a:t>
            </a:r>
            <a:endParaRPr lang="en-US" sz="1400" b="1" dirty="0">
              <a:latin typeface="Candara" panose="020E0502030303020204" pitchFamily="34" charset="0"/>
            </a:endParaRPr>
          </a:p>
        </p:txBody>
      </p:sp>
      <p:sp>
        <p:nvSpPr>
          <p:cNvPr id="11" name="Pentagon 10"/>
          <p:cNvSpPr/>
          <p:nvPr/>
        </p:nvSpPr>
        <p:spPr>
          <a:xfrm>
            <a:off x="228600" y="3619500"/>
            <a:ext cx="1981200" cy="3429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Smart Cities</a:t>
            </a:r>
          </a:p>
        </p:txBody>
      </p:sp>
      <p:sp>
        <p:nvSpPr>
          <p:cNvPr id="12" name="Pentagon 11"/>
          <p:cNvSpPr/>
          <p:nvPr/>
        </p:nvSpPr>
        <p:spPr>
          <a:xfrm>
            <a:off x="228600" y="4114800"/>
            <a:ext cx="1981200" cy="3429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Clean India Mission</a:t>
            </a:r>
          </a:p>
        </p:txBody>
      </p:sp>
      <p:sp>
        <p:nvSpPr>
          <p:cNvPr id="13" name="Pentagon 12"/>
          <p:cNvSpPr/>
          <p:nvPr/>
        </p:nvSpPr>
        <p:spPr>
          <a:xfrm>
            <a:off x="228600" y="4686300"/>
            <a:ext cx="1981200" cy="3429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Skill India</a:t>
            </a:r>
          </a:p>
        </p:txBody>
      </p:sp>
      <p:sp>
        <p:nvSpPr>
          <p:cNvPr id="14" name="Pentagon 13"/>
          <p:cNvSpPr/>
          <p:nvPr/>
        </p:nvSpPr>
        <p:spPr>
          <a:xfrm>
            <a:off x="228600" y="5257800"/>
            <a:ext cx="1981200" cy="3429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Digital India</a:t>
            </a:r>
          </a:p>
        </p:txBody>
      </p:sp>
      <p:sp>
        <p:nvSpPr>
          <p:cNvPr id="15" name="Pentagon 14"/>
          <p:cNvSpPr/>
          <p:nvPr/>
        </p:nvSpPr>
        <p:spPr>
          <a:xfrm>
            <a:off x="228600" y="5791200"/>
            <a:ext cx="1981200" cy="3429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ndara" panose="020E0502030303020204" pitchFamily="34" charset="0"/>
              </a:rPr>
              <a:t>Start-up India</a:t>
            </a:r>
          </a:p>
        </p:txBody>
      </p:sp>
    </p:spTree>
    <p:extLst>
      <p:ext uri="{BB962C8B-B14F-4D97-AF65-F5344CB8AC3E}">
        <p14:creationId xmlns:p14="http://schemas.microsoft.com/office/powerpoint/2010/main" val="3161775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Cloud 29"/>
          <p:cNvSpPr/>
          <p:nvPr/>
        </p:nvSpPr>
        <p:spPr>
          <a:xfrm>
            <a:off x="5553927" y="2767948"/>
            <a:ext cx="3463636" cy="2757755"/>
          </a:xfrm>
          <a:prstGeom prst="cloud">
            <a:avLst/>
          </a:prstGeom>
          <a:solidFill>
            <a:schemeClr val="accent6">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82058" tIns="41029" rIns="82058" bIns="41029" rtlCol="0" anchor="ctr"/>
          <a:lstStyle/>
          <a:p>
            <a:pPr algn="ctr"/>
            <a:endParaRPr lang="en-IN" dirty="0">
              <a:latin typeface="Candara" panose="020E0502030303020204" pitchFamily="34" charset="0"/>
            </a:endParaRPr>
          </a:p>
        </p:txBody>
      </p:sp>
      <p:sp>
        <p:nvSpPr>
          <p:cNvPr id="3" name="Freeform 2"/>
          <p:cNvSpPr>
            <a:spLocks/>
          </p:cNvSpPr>
          <p:nvPr/>
        </p:nvSpPr>
        <p:spPr bwMode="auto">
          <a:xfrm>
            <a:off x="472282" y="5079777"/>
            <a:ext cx="2021536" cy="994194"/>
          </a:xfrm>
          <a:custGeom>
            <a:avLst/>
            <a:gdLst>
              <a:gd name="connsiteX0" fmla="*/ 10000 w 10000"/>
              <a:gd name="connsiteY0" fmla="*/ 10000 h 10000"/>
              <a:gd name="connsiteX1" fmla="*/ 2614 w 10000"/>
              <a:gd name="connsiteY1" fmla="*/ 9944 h 10000"/>
              <a:gd name="connsiteX2" fmla="*/ 2398 w 10000"/>
              <a:gd name="connsiteY2" fmla="*/ 10000 h 10000"/>
              <a:gd name="connsiteX3" fmla="*/ 0 w 10000"/>
              <a:gd name="connsiteY3" fmla="*/ 0 h 10000"/>
              <a:gd name="connsiteX0" fmla="*/ 2614 w 2614"/>
              <a:gd name="connsiteY0" fmla="*/ 9944 h 10000"/>
              <a:gd name="connsiteX1" fmla="*/ 2398 w 2614"/>
              <a:gd name="connsiteY1" fmla="*/ 10000 h 10000"/>
              <a:gd name="connsiteX2" fmla="*/ 0 w 2614"/>
              <a:gd name="connsiteY2" fmla="*/ 0 h 10000"/>
            </a:gdLst>
            <a:ahLst/>
            <a:cxnLst>
              <a:cxn ang="0">
                <a:pos x="connsiteX0" y="connsiteY0"/>
              </a:cxn>
              <a:cxn ang="0">
                <a:pos x="connsiteX1" y="connsiteY1"/>
              </a:cxn>
              <a:cxn ang="0">
                <a:pos x="connsiteX2" y="connsiteY2"/>
              </a:cxn>
            </a:cxnLst>
            <a:rect l="l" t="t" r="r" b="b"/>
            <a:pathLst>
              <a:path w="2614" h="10000">
                <a:moveTo>
                  <a:pt x="2614" y="9944"/>
                </a:moveTo>
                <a:lnTo>
                  <a:pt x="2398" y="10000"/>
                </a:lnTo>
                <a:lnTo>
                  <a:pt x="0" y="0"/>
                </a:lnTo>
              </a:path>
            </a:pathLst>
          </a:custGeom>
          <a:noFill/>
          <a:ln w="12700" cap="rnd">
            <a:solidFill>
              <a:srgbClr val="6B6B6B"/>
            </a:solidFill>
            <a:prstDash val="solid"/>
            <a:round/>
            <a:headEnd/>
            <a:tailEnd/>
          </a:ln>
        </p:spPr>
        <p:txBody>
          <a:bodyPr vert="horz" wrap="square" lIns="82058" tIns="41029" rIns="82058" bIns="41029" numCol="1" anchor="t" anchorCtr="0" compatLnSpc="1">
            <a:prstTxWarp prst="textNoShape">
              <a:avLst/>
            </a:prstTxWarp>
          </a:bodyPr>
          <a:lstStyle/>
          <a:p>
            <a:endParaRPr lang="en-GB" dirty="0">
              <a:latin typeface="Candara" panose="020E0502030303020204" pitchFamily="34" charset="0"/>
            </a:endParaRPr>
          </a:p>
        </p:txBody>
      </p:sp>
      <p:sp>
        <p:nvSpPr>
          <p:cNvPr id="26" name="Freeform 25"/>
          <p:cNvSpPr>
            <a:spLocks/>
          </p:cNvSpPr>
          <p:nvPr/>
        </p:nvSpPr>
        <p:spPr bwMode="auto">
          <a:xfrm>
            <a:off x="356377" y="3782280"/>
            <a:ext cx="2021536" cy="994194"/>
          </a:xfrm>
          <a:custGeom>
            <a:avLst/>
            <a:gdLst>
              <a:gd name="connsiteX0" fmla="*/ 10000 w 10000"/>
              <a:gd name="connsiteY0" fmla="*/ 10000 h 10000"/>
              <a:gd name="connsiteX1" fmla="*/ 2614 w 10000"/>
              <a:gd name="connsiteY1" fmla="*/ 9944 h 10000"/>
              <a:gd name="connsiteX2" fmla="*/ 2398 w 10000"/>
              <a:gd name="connsiteY2" fmla="*/ 10000 h 10000"/>
              <a:gd name="connsiteX3" fmla="*/ 0 w 10000"/>
              <a:gd name="connsiteY3" fmla="*/ 0 h 10000"/>
              <a:gd name="connsiteX0" fmla="*/ 2614 w 2614"/>
              <a:gd name="connsiteY0" fmla="*/ 9944 h 10000"/>
              <a:gd name="connsiteX1" fmla="*/ 2398 w 2614"/>
              <a:gd name="connsiteY1" fmla="*/ 10000 h 10000"/>
              <a:gd name="connsiteX2" fmla="*/ 0 w 2614"/>
              <a:gd name="connsiteY2" fmla="*/ 0 h 10000"/>
            </a:gdLst>
            <a:ahLst/>
            <a:cxnLst>
              <a:cxn ang="0">
                <a:pos x="connsiteX0" y="connsiteY0"/>
              </a:cxn>
              <a:cxn ang="0">
                <a:pos x="connsiteX1" y="connsiteY1"/>
              </a:cxn>
              <a:cxn ang="0">
                <a:pos x="connsiteX2" y="connsiteY2"/>
              </a:cxn>
            </a:cxnLst>
            <a:rect l="l" t="t" r="r" b="b"/>
            <a:pathLst>
              <a:path w="2614" h="10000">
                <a:moveTo>
                  <a:pt x="2614" y="9944"/>
                </a:moveTo>
                <a:lnTo>
                  <a:pt x="2398" y="10000"/>
                </a:lnTo>
                <a:lnTo>
                  <a:pt x="0" y="0"/>
                </a:lnTo>
              </a:path>
            </a:pathLst>
          </a:custGeom>
          <a:noFill/>
          <a:ln w="12700" cap="rnd">
            <a:solidFill>
              <a:srgbClr val="CC3399"/>
            </a:solidFill>
            <a:prstDash val="solid"/>
            <a:round/>
            <a:headEnd/>
            <a:tailEnd/>
          </a:ln>
        </p:spPr>
        <p:txBody>
          <a:bodyPr vert="horz" wrap="square" lIns="82058" tIns="41029" rIns="82058" bIns="41029" numCol="1" anchor="t" anchorCtr="0" compatLnSpc="1">
            <a:prstTxWarp prst="textNoShape">
              <a:avLst/>
            </a:prstTxWarp>
          </a:bodyPr>
          <a:lstStyle/>
          <a:p>
            <a:endParaRPr lang="en-GB" dirty="0">
              <a:latin typeface="Candara" panose="020E0502030303020204" pitchFamily="34" charset="0"/>
            </a:endParaRPr>
          </a:p>
        </p:txBody>
      </p:sp>
      <p:sp>
        <p:nvSpPr>
          <p:cNvPr id="24" name="Freeform 23"/>
          <p:cNvSpPr>
            <a:spLocks/>
          </p:cNvSpPr>
          <p:nvPr/>
        </p:nvSpPr>
        <p:spPr bwMode="auto">
          <a:xfrm>
            <a:off x="842457" y="3159920"/>
            <a:ext cx="1512816" cy="924135"/>
          </a:xfrm>
          <a:custGeom>
            <a:avLst/>
            <a:gdLst>
              <a:gd name="connsiteX0" fmla="*/ 10000 w 10000"/>
              <a:gd name="connsiteY0" fmla="*/ 0 h 10000"/>
              <a:gd name="connsiteX1" fmla="*/ 2614 w 10000"/>
              <a:gd name="connsiteY1" fmla="*/ 0 h 10000"/>
              <a:gd name="connsiteX2" fmla="*/ 2398 w 10000"/>
              <a:gd name="connsiteY2" fmla="*/ 0 h 10000"/>
              <a:gd name="connsiteX3" fmla="*/ 0 w 10000"/>
              <a:gd name="connsiteY3" fmla="*/ 10000 h 10000"/>
              <a:gd name="connsiteX0" fmla="*/ 2614 w 2614"/>
              <a:gd name="connsiteY0" fmla="*/ 0 h 10000"/>
              <a:gd name="connsiteX1" fmla="*/ 2398 w 2614"/>
              <a:gd name="connsiteY1" fmla="*/ 0 h 10000"/>
              <a:gd name="connsiteX2" fmla="*/ 0 w 2614"/>
              <a:gd name="connsiteY2" fmla="*/ 10000 h 10000"/>
            </a:gdLst>
            <a:ahLst/>
            <a:cxnLst>
              <a:cxn ang="0">
                <a:pos x="connsiteX0" y="connsiteY0"/>
              </a:cxn>
              <a:cxn ang="0">
                <a:pos x="connsiteX1" y="connsiteY1"/>
              </a:cxn>
              <a:cxn ang="0">
                <a:pos x="connsiteX2" y="connsiteY2"/>
              </a:cxn>
            </a:cxnLst>
            <a:rect l="l" t="t" r="r" b="b"/>
            <a:pathLst>
              <a:path w="2614" h="10000">
                <a:moveTo>
                  <a:pt x="2614" y="0"/>
                </a:moveTo>
                <a:lnTo>
                  <a:pt x="2398" y="0"/>
                </a:lnTo>
                <a:lnTo>
                  <a:pt x="0" y="10000"/>
                </a:lnTo>
              </a:path>
            </a:pathLst>
          </a:custGeom>
          <a:noFill/>
          <a:ln w="12700" cap="rnd">
            <a:solidFill>
              <a:schemeClr val="accent2"/>
            </a:solidFill>
            <a:prstDash val="solid"/>
            <a:round/>
            <a:headEnd/>
            <a:tailEnd/>
          </a:ln>
        </p:spPr>
        <p:txBody>
          <a:bodyPr vert="horz" wrap="square" lIns="82058" tIns="41029" rIns="82058" bIns="41029" numCol="1" anchor="t" anchorCtr="0" compatLnSpc="1">
            <a:prstTxWarp prst="textNoShape">
              <a:avLst/>
            </a:prstTxWarp>
          </a:bodyPr>
          <a:lstStyle/>
          <a:p>
            <a:endParaRPr lang="en-GB" dirty="0">
              <a:latin typeface="Candara" panose="020E0502030303020204" pitchFamily="34" charset="0"/>
            </a:endParaRPr>
          </a:p>
        </p:txBody>
      </p:sp>
      <p:sp>
        <p:nvSpPr>
          <p:cNvPr id="4" name="Freeform 3"/>
          <p:cNvSpPr>
            <a:spLocks/>
          </p:cNvSpPr>
          <p:nvPr/>
        </p:nvSpPr>
        <p:spPr bwMode="auto">
          <a:xfrm>
            <a:off x="356377" y="1730640"/>
            <a:ext cx="2021536" cy="924135"/>
          </a:xfrm>
          <a:custGeom>
            <a:avLst/>
            <a:gdLst>
              <a:gd name="connsiteX0" fmla="*/ 10000 w 10000"/>
              <a:gd name="connsiteY0" fmla="*/ 0 h 10000"/>
              <a:gd name="connsiteX1" fmla="*/ 2614 w 10000"/>
              <a:gd name="connsiteY1" fmla="*/ 0 h 10000"/>
              <a:gd name="connsiteX2" fmla="*/ 2398 w 10000"/>
              <a:gd name="connsiteY2" fmla="*/ 0 h 10000"/>
              <a:gd name="connsiteX3" fmla="*/ 0 w 10000"/>
              <a:gd name="connsiteY3" fmla="*/ 10000 h 10000"/>
              <a:gd name="connsiteX0" fmla="*/ 2614 w 2614"/>
              <a:gd name="connsiteY0" fmla="*/ 0 h 10000"/>
              <a:gd name="connsiteX1" fmla="*/ 2398 w 2614"/>
              <a:gd name="connsiteY1" fmla="*/ 0 h 10000"/>
              <a:gd name="connsiteX2" fmla="*/ 0 w 2614"/>
              <a:gd name="connsiteY2" fmla="*/ 10000 h 10000"/>
            </a:gdLst>
            <a:ahLst/>
            <a:cxnLst>
              <a:cxn ang="0">
                <a:pos x="connsiteX0" y="connsiteY0"/>
              </a:cxn>
              <a:cxn ang="0">
                <a:pos x="connsiteX1" y="connsiteY1"/>
              </a:cxn>
              <a:cxn ang="0">
                <a:pos x="connsiteX2" y="connsiteY2"/>
              </a:cxn>
            </a:cxnLst>
            <a:rect l="l" t="t" r="r" b="b"/>
            <a:pathLst>
              <a:path w="2614" h="10000">
                <a:moveTo>
                  <a:pt x="2614" y="0"/>
                </a:moveTo>
                <a:lnTo>
                  <a:pt x="2398" y="0"/>
                </a:lnTo>
                <a:lnTo>
                  <a:pt x="0" y="10000"/>
                </a:lnTo>
              </a:path>
            </a:pathLst>
          </a:custGeom>
          <a:noFill/>
          <a:ln w="12700" cap="rnd">
            <a:solidFill>
              <a:schemeClr val="accent3"/>
            </a:solidFill>
            <a:prstDash val="solid"/>
            <a:round/>
            <a:headEnd/>
            <a:tailEnd/>
          </a:ln>
        </p:spPr>
        <p:txBody>
          <a:bodyPr vert="horz" wrap="square" lIns="82058" tIns="41029" rIns="82058" bIns="41029" numCol="1" anchor="t" anchorCtr="0" compatLnSpc="1">
            <a:prstTxWarp prst="textNoShape">
              <a:avLst/>
            </a:prstTxWarp>
          </a:bodyPr>
          <a:lstStyle/>
          <a:p>
            <a:endParaRPr lang="en-GB" dirty="0">
              <a:latin typeface="Candara" panose="020E0502030303020204" pitchFamily="34" charset="0"/>
            </a:endParaRPr>
          </a:p>
        </p:txBody>
      </p:sp>
      <p:sp>
        <p:nvSpPr>
          <p:cNvPr id="5" name="Freeform 4"/>
          <p:cNvSpPr>
            <a:spLocks/>
          </p:cNvSpPr>
          <p:nvPr/>
        </p:nvSpPr>
        <p:spPr bwMode="auto">
          <a:xfrm>
            <a:off x="160658" y="1907330"/>
            <a:ext cx="1373376" cy="3595077"/>
          </a:xfrm>
          <a:custGeom>
            <a:avLst/>
            <a:gdLst/>
            <a:ahLst/>
            <a:cxnLst>
              <a:cxn ang="0">
                <a:pos x="0" y="0"/>
              </a:cxn>
              <a:cxn ang="0">
                <a:pos x="0" y="1089"/>
              </a:cxn>
              <a:cxn ang="0">
                <a:pos x="544" y="544"/>
              </a:cxn>
              <a:cxn ang="0">
                <a:pos x="0" y="0"/>
              </a:cxn>
            </a:cxnLst>
            <a:rect l="0" t="0" r="r" b="b"/>
            <a:pathLst>
              <a:path w="544" h="1089">
                <a:moveTo>
                  <a:pt x="0" y="0"/>
                </a:moveTo>
                <a:cubicBezTo>
                  <a:pt x="0" y="1089"/>
                  <a:pt x="0" y="1089"/>
                  <a:pt x="0" y="1089"/>
                </a:cubicBezTo>
                <a:cubicBezTo>
                  <a:pt x="301" y="1089"/>
                  <a:pt x="544" y="845"/>
                  <a:pt x="544" y="544"/>
                </a:cubicBezTo>
                <a:cubicBezTo>
                  <a:pt x="544" y="244"/>
                  <a:pt x="301" y="0"/>
                  <a:pt x="0" y="0"/>
                </a:cubicBezTo>
                <a:close/>
              </a:path>
            </a:pathLst>
          </a:custGeom>
          <a:gradFill flip="none" rotWithShape="1">
            <a:gsLst>
              <a:gs pos="0">
                <a:srgbClr val="BFDEE4"/>
              </a:gs>
              <a:gs pos="100000">
                <a:srgbClr val="FFFFFF"/>
              </a:gs>
            </a:gsLst>
            <a:lin ang="10800000" scaled="1"/>
            <a:tileRect/>
          </a:gradFill>
          <a:ln w="9525">
            <a:noFill/>
            <a:round/>
            <a:headEnd/>
            <a:tailEnd/>
          </a:ln>
        </p:spPr>
        <p:txBody>
          <a:bodyPr vert="horz" wrap="square" lIns="82058" tIns="41029" rIns="82058" bIns="41029" numCol="1" anchor="t" anchorCtr="0" compatLnSpc="1">
            <a:prstTxWarp prst="textNoShape">
              <a:avLst/>
            </a:prstTxWarp>
          </a:bodyPr>
          <a:lstStyle/>
          <a:p>
            <a:endParaRPr lang="en-GB" dirty="0">
              <a:latin typeface="Candara" panose="020E0502030303020204" pitchFamily="34" charset="0"/>
            </a:endParaRPr>
          </a:p>
        </p:txBody>
      </p:sp>
      <p:sp>
        <p:nvSpPr>
          <p:cNvPr id="6" name="Freeform 6"/>
          <p:cNvSpPr>
            <a:spLocks/>
          </p:cNvSpPr>
          <p:nvPr/>
        </p:nvSpPr>
        <p:spPr bwMode="auto">
          <a:xfrm>
            <a:off x="899733" y="1798054"/>
            <a:ext cx="970631" cy="3981053"/>
          </a:xfrm>
          <a:custGeom>
            <a:avLst/>
            <a:gdLst/>
            <a:ahLst/>
            <a:cxnLst>
              <a:cxn ang="0">
                <a:pos x="2" y="1205"/>
              </a:cxn>
              <a:cxn ang="0">
                <a:pos x="385" y="602"/>
              </a:cxn>
              <a:cxn ang="0">
                <a:pos x="2" y="0"/>
              </a:cxn>
              <a:cxn ang="0">
                <a:pos x="349" y="602"/>
              </a:cxn>
              <a:cxn ang="0">
                <a:pos x="0" y="1206"/>
              </a:cxn>
            </a:cxnLst>
            <a:rect l="0" t="0" r="r" b="b"/>
            <a:pathLst>
              <a:path w="385" h="1206">
                <a:moveTo>
                  <a:pt x="2" y="1205"/>
                </a:moveTo>
                <a:cubicBezTo>
                  <a:pt x="217" y="1104"/>
                  <a:pt x="385" y="860"/>
                  <a:pt x="385" y="602"/>
                </a:cubicBezTo>
                <a:cubicBezTo>
                  <a:pt x="385" y="345"/>
                  <a:pt x="217" y="101"/>
                  <a:pt x="2" y="0"/>
                </a:cubicBezTo>
                <a:cubicBezTo>
                  <a:pt x="210" y="120"/>
                  <a:pt x="349" y="345"/>
                  <a:pt x="349" y="602"/>
                </a:cubicBezTo>
                <a:cubicBezTo>
                  <a:pt x="349" y="861"/>
                  <a:pt x="209" y="1086"/>
                  <a:pt x="0" y="1206"/>
                </a:cubicBezTo>
              </a:path>
            </a:pathLst>
          </a:custGeom>
          <a:solidFill>
            <a:srgbClr val="BFDEE4"/>
          </a:solidFill>
          <a:ln w="9525">
            <a:noFill/>
            <a:round/>
            <a:headEnd/>
            <a:tailEnd/>
          </a:ln>
        </p:spPr>
        <p:txBody>
          <a:bodyPr vert="horz" wrap="square" lIns="82058" tIns="41029" rIns="82058" bIns="41029" numCol="1" anchor="t" anchorCtr="0" compatLnSpc="1">
            <a:prstTxWarp prst="textNoShape">
              <a:avLst/>
            </a:prstTxWarp>
          </a:bodyPr>
          <a:lstStyle/>
          <a:p>
            <a:endParaRPr lang="en-GB" dirty="0">
              <a:latin typeface="Candara" panose="020E0502030303020204" pitchFamily="34" charset="0"/>
            </a:endParaRPr>
          </a:p>
        </p:txBody>
      </p:sp>
      <p:sp>
        <p:nvSpPr>
          <p:cNvPr id="8" name="Oval 7"/>
          <p:cNvSpPr/>
          <p:nvPr/>
        </p:nvSpPr>
        <p:spPr>
          <a:xfrm>
            <a:off x="1246909" y="2134231"/>
            <a:ext cx="127955" cy="137565"/>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82058" tIns="41029" rIns="82058" bIns="41029" rtlCol="0" anchor="ctr"/>
          <a:lstStyle/>
          <a:p>
            <a:pPr algn="ctr"/>
            <a:endParaRPr lang="en-GB" dirty="0">
              <a:latin typeface="Candara" panose="020E0502030303020204" pitchFamily="34" charset="0"/>
            </a:endParaRPr>
          </a:p>
        </p:txBody>
      </p:sp>
      <p:sp>
        <p:nvSpPr>
          <p:cNvPr id="9" name="Oval 8"/>
          <p:cNvSpPr/>
          <p:nvPr/>
        </p:nvSpPr>
        <p:spPr>
          <a:xfrm>
            <a:off x="1662545" y="4470658"/>
            <a:ext cx="127955" cy="137565"/>
          </a:xfrm>
          <a:prstGeom prst="ellipse">
            <a:avLst/>
          </a:prstGeom>
          <a:solidFill>
            <a:srgbClr val="CC3399"/>
          </a:solidFill>
          <a:ln>
            <a:solidFill>
              <a:srgbClr val="CC3399"/>
            </a:solidFill>
          </a:ln>
        </p:spPr>
        <p:style>
          <a:lnRef idx="2">
            <a:schemeClr val="accent1">
              <a:shade val="50000"/>
            </a:schemeClr>
          </a:lnRef>
          <a:fillRef idx="1">
            <a:schemeClr val="accent1"/>
          </a:fillRef>
          <a:effectRef idx="0">
            <a:schemeClr val="accent1"/>
          </a:effectRef>
          <a:fontRef idx="minor">
            <a:schemeClr val="lt1"/>
          </a:fontRef>
        </p:style>
        <p:txBody>
          <a:bodyPr lIns="82058" tIns="41029" rIns="82058" bIns="41029" rtlCol="0" anchor="ctr"/>
          <a:lstStyle/>
          <a:p>
            <a:pPr algn="ctr"/>
            <a:endParaRPr lang="en-GB" dirty="0">
              <a:latin typeface="Candara" panose="020E0502030303020204" pitchFamily="34" charset="0"/>
            </a:endParaRPr>
          </a:p>
        </p:txBody>
      </p:sp>
      <p:sp>
        <p:nvSpPr>
          <p:cNvPr id="10" name="Text Placeholder 16"/>
          <p:cNvSpPr>
            <a:spLocks noGrp="1"/>
          </p:cNvSpPr>
          <p:nvPr/>
        </p:nvSpPr>
        <p:spPr>
          <a:xfrm>
            <a:off x="2632363" y="4038600"/>
            <a:ext cx="4918364" cy="1208023"/>
          </a:xfrm>
          <a:prstGeom prst="rect">
            <a:avLst/>
          </a:prstGeom>
        </p:spPr>
        <p:txBody>
          <a:bodyPr wrap="square" lIns="0" tIns="0" rIns="0" bIns="0">
            <a:spAutoFit/>
          </a:bodyPr>
          <a:lstStyle>
            <a:lvl1pPr marL="0" indent="0" algn="l" defTabSz="914400" rtl="0" eaLnBrk="1" latinLnBrk="0" hangingPunct="1">
              <a:lnSpc>
                <a:spcPct val="100000"/>
              </a:lnSpc>
              <a:spcBef>
                <a:spcPts val="1200"/>
              </a:spcBef>
              <a:buFont typeface="Arial" pitchFamily="34" charset="0"/>
              <a:buNone/>
              <a:defRPr lang="en-US" sz="1600" b="1" kern="1200" noProof="0" dirty="0" smtClean="0">
                <a:solidFill>
                  <a:srgbClr val="00338D"/>
                </a:solidFill>
                <a:latin typeface="Arial"/>
                <a:ea typeface="+mn-ea"/>
                <a:cs typeface="Arial" pitchFamily="34" charset="0"/>
              </a:defRPr>
            </a:lvl1pPr>
            <a:lvl2pPr marL="0" indent="0" algn="l" defTabSz="914400" rtl="0" eaLnBrk="1" latinLnBrk="0" hangingPunct="1">
              <a:lnSpc>
                <a:spcPct val="100000"/>
              </a:lnSpc>
              <a:spcBef>
                <a:spcPts val="1200"/>
              </a:spcBef>
              <a:buFont typeface="Arial" pitchFamily="34" charset="0"/>
              <a:buNone/>
              <a:defRPr lang="en-US" sz="1600" b="0" kern="1200" noProof="0" dirty="0" smtClean="0">
                <a:solidFill>
                  <a:schemeClr val="tx1"/>
                </a:solidFill>
                <a:latin typeface="Arial"/>
                <a:ea typeface="+mn-ea"/>
                <a:cs typeface="Arial" pitchFamily="34" charset="0"/>
              </a:defRPr>
            </a:lvl2pPr>
            <a:lvl3pPr marL="273050" indent="-273050" algn="l" defTabSz="914400" rtl="0" eaLnBrk="1" latinLnBrk="0" hangingPunct="1">
              <a:lnSpc>
                <a:spcPct val="100000"/>
              </a:lnSpc>
              <a:spcBef>
                <a:spcPts val="1200"/>
              </a:spcBef>
              <a:buClr>
                <a:srgbClr val="97989A"/>
              </a:buClr>
              <a:buFont typeface="Arial" pitchFamily="34" charset="0"/>
              <a:buChar char="■"/>
              <a:defRPr lang="en-US" sz="1600" b="0" kern="1200" noProof="0" dirty="0" smtClean="0">
                <a:solidFill>
                  <a:schemeClr val="tx1"/>
                </a:solidFill>
                <a:latin typeface="Arial"/>
                <a:ea typeface="+mn-ea"/>
                <a:cs typeface="Arial" pitchFamily="34" charset="0"/>
              </a:defRPr>
            </a:lvl3pPr>
            <a:lvl4pPr marL="536575" indent="-263525" algn="l" defTabSz="914400" rtl="0" eaLnBrk="1" latinLnBrk="0" hangingPunct="1">
              <a:lnSpc>
                <a:spcPct val="100000"/>
              </a:lnSpc>
              <a:spcBef>
                <a:spcPts val="1200"/>
              </a:spcBef>
              <a:buClr>
                <a:srgbClr val="97989A"/>
              </a:buClr>
              <a:buFont typeface="Arial" pitchFamily="34" charset="0"/>
              <a:buChar char="–"/>
              <a:tabLst/>
              <a:defRPr lang="en-US" sz="1600" b="0" kern="1200" noProof="0" dirty="0" smtClean="0">
                <a:solidFill>
                  <a:schemeClr val="tx1"/>
                </a:solidFill>
                <a:latin typeface="Arial"/>
                <a:ea typeface="+mn-ea"/>
                <a:cs typeface="Arial" pitchFamily="34" charset="0"/>
              </a:defRPr>
            </a:lvl4pPr>
            <a:lvl5pPr marL="809625" indent="-271463" algn="l" defTabSz="914400" rtl="0" eaLnBrk="1" latinLnBrk="0" hangingPunct="1">
              <a:lnSpc>
                <a:spcPct val="100000"/>
              </a:lnSpc>
              <a:spcBef>
                <a:spcPts val="1200"/>
              </a:spcBef>
              <a:buClr>
                <a:srgbClr val="97989A"/>
              </a:buClr>
              <a:buFont typeface="Arial" pitchFamily="34" charset="0"/>
              <a:buChar char="■"/>
              <a:tabLst/>
              <a:defRPr lang="en-GB" sz="1600" b="0" kern="1200" baseline="0" noProof="0" dirty="0" smtClean="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a:lstStyle>
          <a:p>
            <a:pPr>
              <a:spcBef>
                <a:spcPts val="718"/>
              </a:spcBef>
            </a:pPr>
            <a:r>
              <a:rPr lang="en-GB" sz="1800" dirty="0">
                <a:solidFill>
                  <a:srgbClr val="080808"/>
                </a:solidFill>
                <a:latin typeface="Candara" panose="020E0502030303020204" pitchFamily="34" charset="0"/>
              </a:rPr>
              <a:t>New Infrastructure</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Industrial Corridors</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Industrial Clusters</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Smart Cities</a:t>
            </a:r>
          </a:p>
        </p:txBody>
      </p:sp>
      <p:cxnSp>
        <p:nvCxnSpPr>
          <p:cNvPr id="12" name="Straight Connector 11"/>
          <p:cNvCxnSpPr/>
          <p:nvPr/>
        </p:nvCxnSpPr>
        <p:spPr>
          <a:xfrm rot="5400000">
            <a:off x="1747901" y="1633094"/>
            <a:ext cx="1329297" cy="0"/>
          </a:xfrm>
          <a:prstGeom prst="line">
            <a:avLst/>
          </a:prstGeom>
          <a:noFill/>
          <a:ln w="12700" cap="rnd">
            <a:solidFill>
              <a:schemeClr val="accent3"/>
            </a:solidFill>
            <a:prstDash val="solid"/>
            <a:round/>
            <a:headEnd/>
            <a:tailEnd/>
          </a:ln>
        </p:spPr>
      </p:cxnSp>
      <p:sp>
        <p:nvSpPr>
          <p:cNvPr id="14" name="Text Placeholder 16"/>
          <p:cNvSpPr>
            <a:spLocks noGrp="1"/>
          </p:cNvSpPr>
          <p:nvPr/>
        </p:nvSpPr>
        <p:spPr>
          <a:xfrm>
            <a:off x="2632364" y="1395833"/>
            <a:ext cx="4502727" cy="1531188"/>
          </a:xfrm>
          <a:prstGeom prst="rect">
            <a:avLst/>
          </a:prstGeom>
        </p:spPr>
        <p:txBody>
          <a:bodyPr wrap="square" lIns="0" tIns="0" rIns="0" bIns="0">
            <a:spAutoFit/>
          </a:bodyPr>
          <a:lstStyle>
            <a:lvl1pPr marL="0" indent="0" algn="l" defTabSz="914400" rtl="0" eaLnBrk="1" latinLnBrk="0" hangingPunct="1">
              <a:lnSpc>
                <a:spcPct val="100000"/>
              </a:lnSpc>
              <a:spcBef>
                <a:spcPts val="1200"/>
              </a:spcBef>
              <a:buFont typeface="Arial" pitchFamily="34" charset="0"/>
              <a:buNone/>
              <a:defRPr lang="en-US" sz="1600" b="1" kern="1200" noProof="0" dirty="0" smtClean="0">
                <a:solidFill>
                  <a:srgbClr val="00338D"/>
                </a:solidFill>
                <a:latin typeface="Arial"/>
                <a:ea typeface="+mn-ea"/>
                <a:cs typeface="Arial" pitchFamily="34" charset="0"/>
              </a:defRPr>
            </a:lvl1pPr>
            <a:lvl2pPr marL="0" indent="0" algn="l" defTabSz="914400" rtl="0" eaLnBrk="1" latinLnBrk="0" hangingPunct="1">
              <a:lnSpc>
                <a:spcPct val="100000"/>
              </a:lnSpc>
              <a:spcBef>
                <a:spcPts val="1200"/>
              </a:spcBef>
              <a:buFont typeface="Arial" pitchFamily="34" charset="0"/>
              <a:buNone/>
              <a:defRPr lang="en-US" sz="1600" b="0" kern="1200" noProof="0" dirty="0" smtClean="0">
                <a:solidFill>
                  <a:schemeClr val="tx1"/>
                </a:solidFill>
                <a:latin typeface="Arial"/>
                <a:ea typeface="+mn-ea"/>
                <a:cs typeface="Arial" pitchFamily="34" charset="0"/>
              </a:defRPr>
            </a:lvl2pPr>
            <a:lvl3pPr marL="273050" indent="-273050" algn="l" defTabSz="914400" rtl="0" eaLnBrk="1" latinLnBrk="0" hangingPunct="1">
              <a:lnSpc>
                <a:spcPct val="100000"/>
              </a:lnSpc>
              <a:spcBef>
                <a:spcPts val="1200"/>
              </a:spcBef>
              <a:buClr>
                <a:srgbClr val="97989A"/>
              </a:buClr>
              <a:buFont typeface="Arial" pitchFamily="34" charset="0"/>
              <a:buChar char="■"/>
              <a:defRPr lang="en-US" sz="1600" b="0" kern="1200" noProof="0" dirty="0" smtClean="0">
                <a:solidFill>
                  <a:schemeClr val="tx1"/>
                </a:solidFill>
                <a:latin typeface="Arial"/>
                <a:ea typeface="+mn-ea"/>
                <a:cs typeface="Arial" pitchFamily="34" charset="0"/>
              </a:defRPr>
            </a:lvl3pPr>
            <a:lvl4pPr marL="536575" indent="-263525" algn="l" defTabSz="914400" rtl="0" eaLnBrk="1" latinLnBrk="0" hangingPunct="1">
              <a:lnSpc>
                <a:spcPct val="100000"/>
              </a:lnSpc>
              <a:spcBef>
                <a:spcPts val="1200"/>
              </a:spcBef>
              <a:buClr>
                <a:srgbClr val="97989A"/>
              </a:buClr>
              <a:buFont typeface="Arial" pitchFamily="34" charset="0"/>
              <a:buChar char="–"/>
              <a:tabLst/>
              <a:defRPr lang="en-US" sz="1600" b="0" kern="1200" noProof="0" dirty="0" smtClean="0">
                <a:solidFill>
                  <a:schemeClr val="tx1"/>
                </a:solidFill>
                <a:latin typeface="Arial"/>
                <a:ea typeface="+mn-ea"/>
                <a:cs typeface="Arial" pitchFamily="34" charset="0"/>
              </a:defRPr>
            </a:lvl4pPr>
            <a:lvl5pPr marL="809625" indent="-271463" algn="l" defTabSz="914400" rtl="0" eaLnBrk="1" latinLnBrk="0" hangingPunct="1">
              <a:lnSpc>
                <a:spcPct val="100000"/>
              </a:lnSpc>
              <a:spcBef>
                <a:spcPts val="1200"/>
              </a:spcBef>
              <a:buClr>
                <a:srgbClr val="97989A"/>
              </a:buClr>
              <a:buFont typeface="Arial" pitchFamily="34" charset="0"/>
              <a:buChar char="■"/>
              <a:tabLst/>
              <a:defRPr lang="en-GB" sz="1600" b="0" kern="1200" baseline="0" noProof="0" dirty="0" smtClean="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a:lstStyle>
          <a:p>
            <a:pPr>
              <a:spcBef>
                <a:spcPts val="718"/>
              </a:spcBef>
            </a:pPr>
            <a:r>
              <a:rPr lang="en-GB" sz="1800" dirty="0">
                <a:solidFill>
                  <a:srgbClr val="080808"/>
                </a:solidFill>
                <a:latin typeface="Candara" panose="020E0502030303020204" pitchFamily="34" charset="0"/>
              </a:rPr>
              <a:t>New Sectors — Liberalized FDI Policy</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Opening of Rail infrastructure sector</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FDI cap raised in Defence and insurance </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Simpler norms of FDI in Construction</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Opening of medical devices sector</a:t>
            </a:r>
          </a:p>
        </p:txBody>
      </p:sp>
      <p:cxnSp>
        <p:nvCxnSpPr>
          <p:cNvPr id="15" name="Straight Connector 14"/>
          <p:cNvCxnSpPr/>
          <p:nvPr/>
        </p:nvCxnSpPr>
        <p:spPr>
          <a:xfrm rot="5400000">
            <a:off x="1888432" y="5764024"/>
            <a:ext cx="1048235" cy="0"/>
          </a:xfrm>
          <a:prstGeom prst="line">
            <a:avLst/>
          </a:prstGeom>
          <a:noFill/>
          <a:ln w="12700" cap="rnd">
            <a:solidFill>
              <a:srgbClr val="6B6B6B"/>
            </a:solidFill>
            <a:prstDash val="solid"/>
            <a:round/>
            <a:headEnd/>
            <a:tailEnd/>
          </a:ln>
        </p:spPr>
      </p:cxnSp>
      <p:sp>
        <p:nvSpPr>
          <p:cNvPr id="16" name="Text Placeholder 16"/>
          <p:cNvSpPr>
            <a:spLocks noGrp="1"/>
          </p:cNvSpPr>
          <p:nvPr/>
        </p:nvSpPr>
        <p:spPr>
          <a:xfrm>
            <a:off x="2632364" y="3055402"/>
            <a:ext cx="5756402" cy="884858"/>
          </a:xfrm>
          <a:prstGeom prst="rect">
            <a:avLst/>
          </a:prstGeom>
        </p:spPr>
        <p:txBody>
          <a:bodyPr wrap="square" lIns="0" tIns="0" rIns="0" bIns="0">
            <a:spAutoFit/>
          </a:bodyPr>
          <a:lstStyle>
            <a:lvl1pPr marL="0" indent="0" algn="l" defTabSz="914400" rtl="0" eaLnBrk="1" latinLnBrk="0" hangingPunct="1">
              <a:lnSpc>
                <a:spcPct val="100000"/>
              </a:lnSpc>
              <a:spcBef>
                <a:spcPts val="1200"/>
              </a:spcBef>
              <a:buFont typeface="Arial" pitchFamily="34" charset="0"/>
              <a:buNone/>
              <a:defRPr lang="en-US" sz="1600" b="1" kern="1200" noProof="0" dirty="0" smtClean="0">
                <a:solidFill>
                  <a:srgbClr val="00338D"/>
                </a:solidFill>
                <a:latin typeface="Arial"/>
                <a:ea typeface="+mn-ea"/>
                <a:cs typeface="Arial" pitchFamily="34" charset="0"/>
              </a:defRPr>
            </a:lvl1pPr>
            <a:lvl2pPr marL="0" indent="0" algn="l" defTabSz="914400" rtl="0" eaLnBrk="1" latinLnBrk="0" hangingPunct="1">
              <a:lnSpc>
                <a:spcPct val="100000"/>
              </a:lnSpc>
              <a:spcBef>
                <a:spcPts val="1200"/>
              </a:spcBef>
              <a:buFont typeface="Arial" pitchFamily="34" charset="0"/>
              <a:buNone/>
              <a:defRPr lang="en-US" sz="1600" b="0" kern="1200" noProof="0" dirty="0" smtClean="0">
                <a:solidFill>
                  <a:schemeClr val="tx1"/>
                </a:solidFill>
                <a:latin typeface="Arial"/>
                <a:ea typeface="+mn-ea"/>
                <a:cs typeface="Arial" pitchFamily="34" charset="0"/>
              </a:defRPr>
            </a:lvl2pPr>
            <a:lvl3pPr marL="273050" indent="-273050" algn="l" defTabSz="914400" rtl="0" eaLnBrk="1" latinLnBrk="0" hangingPunct="1">
              <a:lnSpc>
                <a:spcPct val="100000"/>
              </a:lnSpc>
              <a:spcBef>
                <a:spcPts val="1200"/>
              </a:spcBef>
              <a:buClr>
                <a:srgbClr val="97989A"/>
              </a:buClr>
              <a:buFont typeface="Arial" pitchFamily="34" charset="0"/>
              <a:buChar char="■"/>
              <a:defRPr lang="en-US" sz="1600" b="0" kern="1200" noProof="0" dirty="0" smtClean="0">
                <a:solidFill>
                  <a:schemeClr val="tx1"/>
                </a:solidFill>
                <a:latin typeface="Arial"/>
                <a:ea typeface="+mn-ea"/>
                <a:cs typeface="Arial" pitchFamily="34" charset="0"/>
              </a:defRPr>
            </a:lvl3pPr>
            <a:lvl4pPr marL="536575" indent="-263525" algn="l" defTabSz="914400" rtl="0" eaLnBrk="1" latinLnBrk="0" hangingPunct="1">
              <a:lnSpc>
                <a:spcPct val="100000"/>
              </a:lnSpc>
              <a:spcBef>
                <a:spcPts val="1200"/>
              </a:spcBef>
              <a:buClr>
                <a:srgbClr val="97989A"/>
              </a:buClr>
              <a:buFont typeface="Arial" pitchFamily="34" charset="0"/>
              <a:buChar char="–"/>
              <a:tabLst/>
              <a:defRPr lang="en-US" sz="1600" b="0" kern="1200" noProof="0" dirty="0" smtClean="0">
                <a:solidFill>
                  <a:schemeClr val="tx1"/>
                </a:solidFill>
                <a:latin typeface="Arial"/>
                <a:ea typeface="+mn-ea"/>
                <a:cs typeface="Arial" pitchFamily="34" charset="0"/>
              </a:defRPr>
            </a:lvl4pPr>
            <a:lvl5pPr marL="809625" indent="-271463" algn="l" defTabSz="914400" rtl="0" eaLnBrk="1" latinLnBrk="0" hangingPunct="1">
              <a:lnSpc>
                <a:spcPct val="100000"/>
              </a:lnSpc>
              <a:spcBef>
                <a:spcPts val="1200"/>
              </a:spcBef>
              <a:buClr>
                <a:srgbClr val="97989A"/>
              </a:buClr>
              <a:buFont typeface="Arial" pitchFamily="34" charset="0"/>
              <a:buChar char="■"/>
              <a:tabLst/>
              <a:defRPr lang="en-GB" sz="1600" b="0" kern="1200" baseline="0" noProof="0" dirty="0" smtClean="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a:lstStyle>
          <a:p>
            <a:pPr>
              <a:spcBef>
                <a:spcPts val="718"/>
              </a:spcBef>
            </a:pPr>
            <a:r>
              <a:rPr lang="en-GB" sz="1800" dirty="0">
                <a:solidFill>
                  <a:srgbClr val="080808"/>
                </a:solidFill>
                <a:latin typeface="Candara" panose="020E0502030303020204" pitchFamily="34" charset="0"/>
              </a:rPr>
              <a:t>New Processes</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Ease of Doing Business</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De-licensing &amp; Deregulation</a:t>
            </a:r>
          </a:p>
        </p:txBody>
      </p:sp>
      <p:sp>
        <p:nvSpPr>
          <p:cNvPr id="17" name="Text Placeholder 16"/>
          <p:cNvSpPr>
            <a:spLocks noGrp="1"/>
          </p:cNvSpPr>
          <p:nvPr/>
        </p:nvSpPr>
        <p:spPr>
          <a:xfrm>
            <a:off x="2632363" y="5410200"/>
            <a:ext cx="4918364" cy="884858"/>
          </a:xfrm>
          <a:prstGeom prst="rect">
            <a:avLst/>
          </a:prstGeom>
        </p:spPr>
        <p:txBody>
          <a:bodyPr wrap="square" lIns="0" tIns="0" rIns="0" bIns="0">
            <a:spAutoFit/>
          </a:bodyPr>
          <a:lstStyle>
            <a:lvl1pPr marL="0" indent="0" algn="l" defTabSz="914400" rtl="0" eaLnBrk="1" latinLnBrk="0" hangingPunct="1">
              <a:lnSpc>
                <a:spcPct val="100000"/>
              </a:lnSpc>
              <a:spcBef>
                <a:spcPts val="1200"/>
              </a:spcBef>
              <a:buFont typeface="Arial" pitchFamily="34" charset="0"/>
              <a:buNone/>
              <a:defRPr lang="en-US" sz="1600" b="1" kern="1200" noProof="0" dirty="0" smtClean="0">
                <a:solidFill>
                  <a:srgbClr val="00338D"/>
                </a:solidFill>
                <a:latin typeface="Arial"/>
                <a:ea typeface="+mn-ea"/>
                <a:cs typeface="Arial" pitchFamily="34" charset="0"/>
              </a:defRPr>
            </a:lvl1pPr>
            <a:lvl2pPr marL="0" indent="0" algn="l" defTabSz="914400" rtl="0" eaLnBrk="1" latinLnBrk="0" hangingPunct="1">
              <a:lnSpc>
                <a:spcPct val="100000"/>
              </a:lnSpc>
              <a:spcBef>
                <a:spcPts val="1200"/>
              </a:spcBef>
              <a:buFont typeface="Arial" pitchFamily="34" charset="0"/>
              <a:buNone/>
              <a:defRPr lang="en-US" sz="1600" b="0" kern="1200" noProof="0" dirty="0" smtClean="0">
                <a:solidFill>
                  <a:schemeClr val="tx1"/>
                </a:solidFill>
                <a:latin typeface="Arial"/>
                <a:ea typeface="+mn-ea"/>
                <a:cs typeface="Arial" pitchFamily="34" charset="0"/>
              </a:defRPr>
            </a:lvl2pPr>
            <a:lvl3pPr marL="273050" indent="-273050" algn="l" defTabSz="914400" rtl="0" eaLnBrk="1" latinLnBrk="0" hangingPunct="1">
              <a:lnSpc>
                <a:spcPct val="100000"/>
              </a:lnSpc>
              <a:spcBef>
                <a:spcPts val="1200"/>
              </a:spcBef>
              <a:buClr>
                <a:srgbClr val="97989A"/>
              </a:buClr>
              <a:buFont typeface="Arial" pitchFamily="34" charset="0"/>
              <a:buChar char="■"/>
              <a:defRPr lang="en-US" sz="1600" b="0" kern="1200" noProof="0" dirty="0" smtClean="0">
                <a:solidFill>
                  <a:schemeClr val="tx1"/>
                </a:solidFill>
                <a:latin typeface="Arial"/>
                <a:ea typeface="+mn-ea"/>
                <a:cs typeface="Arial" pitchFamily="34" charset="0"/>
              </a:defRPr>
            </a:lvl3pPr>
            <a:lvl4pPr marL="536575" indent="-263525" algn="l" defTabSz="914400" rtl="0" eaLnBrk="1" latinLnBrk="0" hangingPunct="1">
              <a:lnSpc>
                <a:spcPct val="100000"/>
              </a:lnSpc>
              <a:spcBef>
                <a:spcPts val="1200"/>
              </a:spcBef>
              <a:buClr>
                <a:srgbClr val="97989A"/>
              </a:buClr>
              <a:buFont typeface="Arial" pitchFamily="34" charset="0"/>
              <a:buChar char="–"/>
              <a:tabLst/>
              <a:defRPr lang="en-US" sz="1600" b="0" kern="1200" noProof="0" dirty="0" smtClean="0">
                <a:solidFill>
                  <a:schemeClr val="tx1"/>
                </a:solidFill>
                <a:latin typeface="Arial"/>
                <a:ea typeface="+mn-ea"/>
                <a:cs typeface="Arial" pitchFamily="34" charset="0"/>
              </a:defRPr>
            </a:lvl4pPr>
            <a:lvl5pPr marL="809625" indent="-271463" algn="l" defTabSz="914400" rtl="0" eaLnBrk="1" latinLnBrk="0" hangingPunct="1">
              <a:lnSpc>
                <a:spcPct val="100000"/>
              </a:lnSpc>
              <a:spcBef>
                <a:spcPts val="1200"/>
              </a:spcBef>
              <a:buClr>
                <a:srgbClr val="97989A"/>
              </a:buClr>
              <a:buFont typeface="Arial" pitchFamily="34" charset="0"/>
              <a:buChar char="■"/>
              <a:tabLst/>
              <a:defRPr lang="en-GB" sz="1600" b="0" kern="1200" baseline="0" noProof="0" dirty="0" smtClean="0">
                <a:solidFill>
                  <a:schemeClr val="tx1"/>
                </a:solidFill>
                <a:latin typeface="Arial"/>
                <a:ea typeface="+mn-ea"/>
                <a:cs typeface="Arial" pitchFamily="34" charset="0"/>
              </a:defRPr>
            </a:lvl5pPr>
            <a:lvl6pPr marL="1082675" indent="-273050" algn="l" defTabSz="893763"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6pPr>
            <a:lvl7pPr marL="1344613" indent="-266700" algn="l" defTabSz="914400" rtl="0" eaLnBrk="1" latinLnBrk="0" hangingPunct="1">
              <a:lnSpc>
                <a:spcPct val="100000"/>
              </a:lnSpc>
              <a:spcBef>
                <a:spcPts val="1200"/>
              </a:spcBef>
              <a:buClr>
                <a:srgbClr val="97989A"/>
              </a:buClr>
              <a:buFont typeface="Arial" pitchFamily="34" charset="0"/>
              <a:buChar char="■"/>
              <a:defRPr lang="en-GB" sz="1600" kern="1200" baseline="0" dirty="0" smtClean="0">
                <a:solidFill>
                  <a:schemeClr val="tx1"/>
                </a:solidFill>
                <a:latin typeface="Arial"/>
                <a:ea typeface="+mn-ea"/>
                <a:cs typeface="Arial" pitchFamily="34" charset="0"/>
              </a:defRPr>
            </a:lvl7pPr>
            <a:lvl8pPr marL="1619250" indent="-274638"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mn-cs"/>
              </a:defRPr>
            </a:lvl8pPr>
            <a:lvl9pPr marL="1876425" indent="-257175" algn="l" defTabSz="914400" rtl="0" eaLnBrk="1" latinLnBrk="0" hangingPunct="1">
              <a:lnSpc>
                <a:spcPct val="100000"/>
              </a:lnSpc>
              <a:spcBef>
                <a:spcPts val="1200"/>
              </a:spcBef>
              <a:buClr>
                <a:srgbClr val="97989A"/>
              </a:buClr>
              <a:buFont typeface="Arial" pitchFamily="34" charset="0"/>
              <a:buChar char="■"/>
              <a:defRPr lang="en-GB" sz="1600" kern="1200" dirty="0" smtClean="0">
                <a:solidFill>
                  <a:schemeClr val="tx1"/>
                </a:solidFill>
                <a:latin typeface="Arial"/>
                <a:ea typeface="+mn-ea"/>
                <a:cs typeface="Arial" pitchFamily="34" charset="0"/>
              </a:defRPr>
            </a:lvl9pPr>
          </a:lstStyle>
          <a:p>
            <a:pPr>
              <a:spcBef>
                <a:spcPts val="718"/>
              </a:spcBef>
            </a:pPr>
            <a:r>
              <a:rPr lang="en-GB" sz="1800" dirty="0">
                <a:solidFill>
                  <a:srgbClr val="080808"/>
                </a:solidFill>
                <a:latin typeface="Candara" panose="020E0502030303020204" pitchFamily="34" charset="0"/>
              </a:rPr>
              <a:t>New Mindset</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Dedicated team for assistance and handholding</a:t>
            </a:r>
          </a:p>
          <a:p>
            <a:pPr lvl="2">
              <a:spcBef>
                <a:spcPts val="269"/>
              </a:spcBef>
              <a:spcAft>
                <a:spcPts val="269"/>
              </a:spcAft>
              <a:buClrTx/>
              <a:buFont typeface="Arial" panose="020B0604020202020204" pitchFamily="34" charset="0"/>
              <a:buChar char="•"/>
            </a:pPr>
            <a:r>
              <a:rPr lang="en-IN" dirty="0">
                <a:solidFill>
                  <a:srgbClr val="080808"/>
                </a:solidFill>
                <a:latin typeface="Candara" panose="020E0502030303020204" pitchFamily="34" charset="0"/>
              </a:rPr>
              <a:t>Focused targeting of companies across sectors</a:t>
            </a:r>
          </a:p>
        </p:txBody>
      </p:sp>
      <p:cxnSp>
        <p:nvCxnSpPr>
          <p:cNvPr id="21" name="Straight Connector 20"/>
          <p:cNvCxnSpPr/>
          <p:nvPr/>
        </p:nvCxnSpPr>
        <p:spPr>
          <a:xfrm rot="5400000">
            <a:off x="1840785" y="3209731"/>
            <a:ext cx="1143529" cy="0"/>
          </a:xfrm>
          <a:prstGeom prst="line">
            <a:avLst/>
          </a:prstGeom>
          <a:noFill/>
          <a:ln w="12700" cap="rnd">
            <a:solidFill>
              <a:schemeClr val="accent2"/>
            </a:solidFill>
            <a:prstDash val="solid"/>
            <a:round/>
            <a:headEnd/>
            <a:tailEnd/>
          </a:ln>
        </p:spPr>
      </p:cxnSp>
      <p:cxnSp>
        <p:nvCxnSpPr>
          <p:cNvPr id="22" name="Straight Connector 21"/>
          <p:cNvCxnSpPr/>
          <p:nvPr/>
        </p:nvCxnSpPr>
        <p:spPr>
          <a:xfrm rot="5400000">
            <a:off x="1824902" y="4486804"/>
            <a:ext cx="1175294" cy="0"/>
          </a:xfrm>
          <a:prstGeom prst="line">
            <a:avLst/>
          </a:prstGeom>
          <a:noFill/>
          <a:ln w="12700" cap="rnd">
            <a:solidFill>
              <a:srgbClr val="CC3399"/>
            </a:solidFill>
            <a:prstDash val="solid"/>
            <a:round/>
            <a:headEnd/>
            <a:tailEnd/>
          </a:ln>
        </p:spPr>
      </p:cxnSp>
      <p:sp>
        <p:nvSpPr>
          <p:cNvPr id="25" name="Oval 24"/>
          <p:cNvSpPr/>
          <p:nvPr/>
        </p:nvSpPr>
        <p:spPr>
          <a:xfrm>
            <a:off x="1742409" y="3358181"/>
            <a:ext cx="127955" cy="137565"/>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82058" tIns="41029" rIns="82058" bIns="41029" rtlCol="0" anchor="ctr"/>
          <a:lstStyle/>
          <a:p>
            <a:pPr algn="ctr"/>
            <a:endParaRPr lang="en-GB" dirty="0">
              <a:latin typeface="Candara" panose="020E0502030303020204" pitchFamily="34" charset="0"/>
            </a:endParaRPr>
          </a:p>
        </p:txBody>
      </p:sp>
      <p:sp>
        <p:nvSpPr>
          <p:cNvPr id="27" name="Oval 26"/>
          <p:cNvSpPr/>
          <p:nvPr/>
        </p:nvSpPr>
        <p:spPr>
          <a:xfrm>
            <a:off x="1170909" y="5408858"/>
            <a:ext cx="127955" cy="137565"/>
          </a:xfrm>
          <a:prstGeom prst="ellipse">
            <a:avLst/>
          </a:prstGeom>
          <a:solidFill>
            <a:srgbClr val="6B6B6B"/>
          </a:solidFill>
          <a:ln>
            <a:solidFill>
              <a:srgbClr val="6B6B6B"/>
            </a:solidFill>
          </a:ln>
        </p:spPr>
        <p:style>
          <a:lnRef idx="2">
            <a:schemeClr val="accent1">
              <a:shade val="50000"/>
            </a:schemeClr>
          </a:lnRef>
          <a:fillRef idx="1">
            <a:schemeClr val="accent1"/>
          </a:fillRef>
          <a:effectRef idx="0">
            <a:schemeClr val="accent1"/>
          </a:effectRef>
          <a:fontRef idx="minor">
            <a:schemeClr val="lt1"/>
          </a:fontRef>
        </p:style>
        <p:txBody>
          <a:bodyPr lIns="82058" tIns="41029" rIns="82058" bIns="41029" rtlCol="0" anchor="ctr"/>
          <a:lstStyle/>
          <a:p>
            <a:pPr algn="ctr"/>
            <a:endParaRPr lang="en-GB" dirty="0">
              <a:latin typeface="Candara" panose="020E0502030303020204" pitchFamily="34" charset="0"/>
            </a:endParaRPr>
          </a:p>
        </p:txBody>
      </p:sp>
      <p:sp>
        <p:nvSpPr>
          <p:cNvPr id="28" name="TextBox 27"/>
          <p:cNvSpPr txBox="1"/>
          <p:nvPr/>
        </p:nvSpPr>
        <p:spPr>
          <a:xfrm>
            <a:off x="6143083" y="3282146"/>
            <a:ext cx="2632364" cy="1417583"/>
          </a:xfrm>
          <a:prstGeom prst="rect">
            <a:avLst/>
          </a:prstGeom>
          <a:noFill/>
        </p:spPr>
        <p:txBody>
          <a:bodyPr wrap="square" lIns="82058" tIns="41029" rIns="82058" bIns="41029" rtlCol="0">
            <a:spAutoFit/>
          </a:bodyPr>
          <a:lstStyle/>
          <a:p>
            <a:pPr defTabSz="820583" eaLnBrk="1" fontAlgn="auto" hangingPunct="1">
              <a:lnSpc>
                <a:spcPct val="120000"/>
              </a:lnSpc>
              <a:spcBef>
                <a:spcPts val="0"/>
              </a:spcBef>
              <a:spcAft>
                <a:spcPts val="0"/>
              </a:spcAft>
              <a:defRPr/>
            </a:pPr>
            <a:r>
              <a:rPr lang="en-IN" sz="1600" b="1" i="1" kern="0" dirty="0">
                <a:solidFill>
                  <a:srgbClr val="080808"/>
                </a:solidFill>
                <a:latin typeface="Candara" panose="020E0502030303020204" pitchFamily="34" charset="0"/>
                <a:cs typeface="+mn-cs"/>
              </a:rPr>
              <a:t>Make in India vision: </a:t>
            </a:r>
          </a:p>
          <a:p>
            <a:pPr marL="307718" indent="-307718" defTabSz="820583" eaLnBrk="1" fontAlgn="auto" hangingPunct="1">
              <a:lnSpc>
                <a:spcPct val="120000"/>
              </a:lnSpc>
              <a:spcBef>
                <a:spcPts val="0"/>
              </a:spcBef>
              <a:spcAft>
                <a:spcPts val="0"/>
              </a:spcAft>
              <a:buFont typeface="Wingdings" panose="05000000000000000000" pitchFamily="2" charset="2"/>
              <a:buChar char="ü"/>
              <a:defRPr/>
            </a:pPr>
            <a:r>
              <a:rPr lang="en-IN" sz="1400" b="1" i="1" kern="0" dirty="0">
                <a:solidFill>
                  <a:schemeClr val="accent2">
                    <a:lumMod val="50000"/>
                  </a:schemeClr>
                </a:solidFill>
                <a:latin typeface="Candara" panose="020E0502030303020204" pitchFamily="34" charset="0"/>
                <a:cs typeface="+mn-cs"/>
              </a:rPr>
              <a:t>Facilitate Investment</a:t>
            </a:r>
          </a:p>
          <a:p>
            <a:pPr marL="307718" indent="-307718" defTabSz="820583" eaLnBrk="1" fontAlgn="auto" hangingPunct="1">
              <a:lnSpc>
                <a:spcPct val="120000"/>
              </a:lnSpc>
              <a:spcBef>
                <a:spcPts val="0"/>
              </a:spcBef>
              <a:spcAft>
                <a:spcPts val="0"/>
              </a:spcAft>
              <a:buFont typeface="Wingdings" panose="05000000000000000000" pitchFamily="2" charset="2"/>
              <a:buChar char="ü"/>
              <a:defRPr/>
            </a:pPr>
            <a:r>
              <a:rPr lang="en-IN" sz="1400" b="1" i="1" kern="0" dirty="0">
                <a:solidFill>
                  <a:schemeClr val="accent2">
                    <a:lumMod val="50000"/>
                  </a:schemeClr>
                </a:solidFill>
                <a:latin typeface="Candara" panose="020E0502030303020204" pitchFamily="34" charset="0"/>
                <a:cs typeface="+mn-cs"/>
              </a:rPr>
              <a:t>Foster Innovation</a:t>
            </a:r>
          </a:p>
          <a:p>
            <a:pPr marL="307718" indent="-307718" defTabSz="820583" eaLnBrk="1" fontAlgn="auto" hangingPunct="1">
              <a:lnSpc>
                <a:spcPct val="120000"/>
              </a:lnSpc>
              <a:spcBef>
                <a:spcPts val="0"/>
              </a:spcBef>
              <a:spcAft>
                <a:spcPts val="0"/>
              </a:spcAft>
              <a:buFont typeface="Wingdings" panose="05000000000000000000" pitchFamily="2" charset="2"/>
              <a:buChar char="ü"/>
              <a:defRPr/>
            </a:pPr>
            <a:r>
              <a:rPr lang="en-IN" sz="1400" b="1" i="1" kern="0" dirty="0">
                <a:solidFill>
                  <a:schemeClr val="accent2">
                    <a:lumMod val="50000"/>
                  </a:schemeClr>
                </a:solidFill>
                <a:latin typeface="Candara" panose="020E0502030303020204" pitchFamily="34" charset="0"/>
                <a:cs typeface="+mn-cs"/>
              </a:rPr>
              <a:t>Protect IP</a:t>
            </a:r>
          </a:p>
          <a:p>
            <a:pPr marL="307718" indent="-307718" defTabSz="820583" eaLnBrk="1" fontAlgn="auto" hangingPunct="1">
              <a:lnSpc>
                <a:spcPct val="120000"/>
              </a:lnSpc>
              <a:spcBef>
                <a:spcPts val="0"/>
              </a:spcBef>
              <a:spcAft>
                <a:spcPts val="0"/>
              </a:spcAft>
              <a:buFont typeface="Wingdings" panose="05000000000000000000" pitchFamily="2" charset="2"/>
              <a:buChar char="ü"/>
              <a:defRPr/>
            </a:pPr>
            <a:r>
              <a:rPr lang="en-IN" sz="1400" b="1" i="1" kern="0" dirty="0">
                <a:solidFill>
                  <a:schemeClr val="accent2">
                    <a:lumMod val="50000"/>
                  </a:schemeClr>
                </a:solidFill>
                <a:latin typeface="Candara" panose="020E0502030303020204" pitchFamily="34" charset="0"/>
                <a:cs typeface="+mn-cs"/>
              </a:rPr>
              <a:t>Build Infrastructure</a:t>
            </a:r>
          </a:p>
        </p:txBody>
      </p:sp>
      <p:pic>
        <p:nvPicPr>
          <p:cNvPr id="34" name="image6.jpg"/>
          <p:cNvPicPr/>
          <p:nvPr/>
        </p:nvPicPr>
        <p:blipFill>
          <a:blip r:embed="rId2">
            <a:extLst/>
          </a:blip>
          <a:stretch>
            <a:fillRect/>
          </a:stretch>
        </p:blipFill>
        <p:spPr>
          <a:xfrm>
            <a:off x="120597" y="3660284"/>
            <a:ext cx="1400826" cy="721764"/>
          </a:xfrm>
          <a:prstGeom prst="rect">
            <a:avLst/>
          </a:prstGeom>
          <a:ln>
            <a:noFill/>
          </a:ln>
          <a:effectLst>
            <a:outerShdw blurRad="292100" dist="139700" dir="2700000" algn="tl" rotWithShape="0">
              <a:srgbClr val="333333">
                <a:alpha val="65000"/>
              </a:srgbClr>
            </a:outerShdw>
          </a:effectLst>
        </p:spPr>
      </p:pic>
      <p:sp>
        <p:nvSpPr>
          <p:cNvPr id="36" name="Title 1"/>
          <p:cNvSpPr txBox="1">
            <a:spLocks/>
          </p:cNvSpPr>
          <p:nvPr/>
        </p:nvSpPr>
        <p:spPr>
          <a:xfrm>
            <a:off x="612648" y="76200"/>
            <a:ext cx="8153400" cy="838200"/>
          </a:xfrm>
          <a:prstGeom prst="rect">
            <a:avLst/>
          </a:prstGeom>
        </p:spPr>
        <p:txBody>
          <a:bodyPr anchor="ctr"/>
          <a:lstStyle>
            <a:lvl1pPr algn="l" rtl="0" fontAlgn="base">
              <a:spcBef>
                <a:spcPct val="0"/>
              </a:spcBef>
              <a:spcAft>
                <a:spcPct val="0"/>
              </a:spcAft>
              <a:defRPr lang="en-US" sz="2400" kern="1200" dirty="0">
                <a:solidFill>
                  <a:schemeClr val="tx2"/>
                </a:solidFill>
                <a:latin typeface="Cambria" panose="02040503050406030204" pitchFamily="18" charset="0"/>
                <a:ea typeface="+mj-ea"/>
                <a:cs typeface="+mj-cs"/>
              </a:defRPr>
            </a:lvl1pPr>
            <a:lvl2pPr algn="l" rtl="0" fontAlgn="base">
              <a:spcBef>
                <a:spcPct val="0"/>
              </a:spcBef>
              <a:spcAft>
                <a:spcPct val="0"/>
              </a:spcAft>
              <a:defRPr sz="2400">
                <a:solidFill>
                  <a:schemeClr val="tx2"/>
                </a:solidFill>
                <a:latin typeface="Cambria" pitchFamily="18" charset="0"/>
              </a:defRPr>
            </a:lvl2pPr>
            <a:lvl3pPr algn="l" rtl="0" fontAlgn="base">
              <a:spcBef>
                <a:spcPct val="0"/>
              </a:spcBef>
              <a:spcAft>
                <a:spcPct val="0"/>
              </a:spcAft>
              <a:defRPr sz="2400">
                <a:solidFill>
                  <a:schemeClr val="tx2"/>
                </a:solidFill>
                <a:latin typeface="Cambria" pitchFamily="18" charset="0"/>
              </a:defRPr>
            </a:lvl3pPr>
            <a:lvl4pPr algn="l" rtl="0" fontAlgn="base">
              <a:spcBef>
                <a:spcPct val="0"/>
              </a:spcBef>
              <a:spcAft>
                <a:spcPct val="0"/>
              </a:spcAft>
              <a:defRPr sz="2400">
                <a:solidFill>
                  <a:schemeClr val="tx2"/>
                </a:solidFill>
                <a:latin typeface="Cambria" pitchFamily="18" charset="0"/>
              </a:defRPr>
            </a:lvl4pPr>
            <a:lvl5pPr algn="l" rtl="0" fontAlgn="base">
              <a:spcBef>
                <a:spcPct val="0"/>
              </a:spcBef>
              <a:spcAft>
                <a:spcPct val="0"/>
              </a:spcAft>
              <a:defRPr sz="2400">
                <a:solidFill>
                  <a:schemeClr val="tx2"/>
                </a:solidFill>
                <a:latin typeface="Cambria" pitchFamily="18"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a:lstStyle>
          <a:p>
            <a:pPr eaLnBrk="1" hangingPunct="1"/>
            <a:r>
              <a:rPr lang="en-IN" sz="2600" b="1" dirty="0">
                <a:latin typeface="Candara" panose="020E0502030303020204" pitchFamily="34" charset="0"/>
              </a:rPr>
              <a:t>Make in India: 4 pillars of development</a:t>
            </a:r>
          </a:p>
        </p:txBody>
      </p:sp>
      <p:sp>
        <p:nvSpPr>
          <p:cNvPr id="37" name="Slide Number Placeholder 4"/>
          <p:cNvSpPr txBox="1">
            <a:spLocks/>
          </p:cNvSpPr>
          <p:nvPr/>
        </p:nvSpPr>
        <p:spPr>
          <a:xfrm>
            <a:off x="0" y="960437"/>
            <a:ext cx="533400" cy="244475"/>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fld id="{7900E5B6-CC85-4E30-9114-1363F21F97BF}" type="slidenum">
              <a:rPr lang="en-US" altLang="en-US" sz="1000" smtClean="0">
                <a:solidFill>
                  <a:schemeClr val="bg1"/>
                </a:solidFill>
                <a:latin typeface="Cambria" panose="02040503050406030204" pitchFamily="18" charset="0"/>
              </a:rPr>
              <a:pPr algn="ctr"/>
              <a:t>15</a:t>
            </a:fld>
            <a:endParaRPr lang="en-US" altLang="en-US" sz="10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111934799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081436774"/>
              </p:ext>
            </p:extLst>
          </p:nvPr>
        </p:nvGraphicFramePr>
        <p:xfrm>
          <a:off x="457200" y="1371600"/>
          <a:ext cx="8077200" cy="4343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p:cNvSpPr>
          <p:nvPr/>
        </p:nvSpPr>
        <p:spPr>
          <a:xfrm>
            <a:off x="612648" y="76200"/>
            <a:ext cx="8153400" cy="838200"/>
          </a:xfrm>
          <a:prstGeom prst="rect">
            <a:avLst/>
          </a:prstGeom>
        </p:spPr>
        <p:txBody>
          <a:bodyPr anchor="ctr"/>
          <a:lstStyle>
            <a:lvl1pPr algn="l" rtl="0" fontAlgn="base">
              <a:spcBef>
                <a:spcPct val="0"/>
              </a:spcBef>
              <a:spcAft>
                <a:spcPct val="0"/>
              </a:spcAft>
              <a:defRPr lang="en-US" sz="2400" kern="1200" dirty="0">
                <a:solidFill>
                  <a:schemeClr val="tx2"/>
                </a:solidFill>
                <a:latin typeface="Cambria" panose="02040503050406030204" pitchFamily="18" charset="0"/>
                <a:ea typeface="+mj-ea"/>
                <a:cs typeface="+mj-cs"/>
              </a:defRPr>
            </a:lvl1pPr>
            <a:lvl2pPr algn="l" rtl="0" fontAlgn="base">
              <a:spcBef>
                <a:spcPct val="0"/>
              </a:spcBef>
              <a:spcAft>
                <a:spcPct val="0"/>
              </a:spcAft>
              <a:defRPr sz="2400">
                <a:solidFill>
                  <a:schemeClr val="tx2"/>
                </a:solidFill>
                <a:latin typeface="Cambria" pitchFamily="18" charset="0"/>
              </a:defRPr>
            </a:lvl2pPr>
            <a:lvl3pPr algn="l" rtl="0" fontAlgn="base">
              <a:spcBef>
                <a:spcPct val="0"/>
              </a:spcBef>
              <a:spcAft>
                <a:spcPct val="0"/>
              </a:spcAft>
              <a:defRPr sz="2400">
                <a:solidFill>
                  <a:schemeClr val="tx2"/>
                </a:solidFill>
                <a:latin typeface="Cambria" pitchFamily="18" charset="0"/>
              </a:defRPr>
            </a:lvl3pPr>
            <a:lvl4pPr algn="l" rtl="0" fontAlgn="base">
              <a:spcBef>
                <a:spcPct val="0"/>
              </a:spcBef>
              <a:spcAft>
                <a:spcPct val="0"/>
              </a:spcAft>
              <a:defRPr sz="2400">
                <a:solidFill>
                  <a:schemeClr val="tx2"/>
                </a:solidFill>
                <a:latin typeface="Cambria" pitchFamily="18" charset="0"/>
              </a:defRPr>
            </a:lvl4pPr>
            <a:lvl5pPr algn="l" rtl="0" fontAlgn="base">
              <a:spcBef>
                <a:spcPct val="0"/>
              </a:spcBef>
              <a:spcAft>
                <a:spcPct val="0"/>
              </a:spcAft>
              <a:defRPr sz="2400">
                <a:solidFill>
                  <a:schemeClr val="tx2"/>
                </a:solidFill>
                <a:latin typeface="Cambria" pitchFamily="18"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a:lstStyle>
          <a:p>
            <a:pPr eaLnBrk="1" hangingPunct="1"/>
            <a:r>
              <a:rPr lang="en-IN" sz="2600" b="1" dirty="0">
                <a:latin typeface="Candara" panose="020E0502030303020204" pitchFamily="34" charset="0"/>
              </a:rPr>
              <a:t>Major Investments under Make In India</a:t>
            </a:r>
          </a:p>
        </p:txBody>
      </p:sp>
      <p:sp>
        <p:nvSpPr>
          <p:cNvPr id="5" name="Slide Number Placeholder 4"/>
          <p:cNvSpPr txBox="1">
            <a:spLocks/>
          </p:cNvSpPr>
          <p:nvPr/>
        </p:nvSpPr>
        <p:spPr>
          <a:xfrm>
            <a:off x="0" y="960437"/>
            <a:ext cx="533400" cy="244475"/>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fld id="{7900E5B6-CC85-4E30-9114-1363F21F97BF}" type="slidenum">
              <a:rPr lang="en-US" altLang="en-US" sz="1000" smtClean="0">
                <a:solidFill>
                  <a:schemeClr val="bg1"/>
                </a:solidFill>
                <a:latin typeface="Cambria" panose="02040503050406030204" pitchFamily="18" charset="0"/>
              </a:rPr>
              <a:pPr algn="ctr"/>
              <a:t>16</a:t>
            </a:fld>
            <a:endParaRPr lang="en-US" altLang="en-US" sz="10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39989832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4"/>
          <p:cNvSpPr txBox="1">
            <a:spLocks/>
          </p:cNvSpPr>
          <p:nvPr/>
        </p:nvSpPr>
        <p:spPr>
          <a:xfrm>
            <a:off x="0" y="960437"/>
            <a:ext cx="533400" cy="244475"/>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fld id="{7900E5B6-CC85-4E30-9114-1363F21F97BF}" type="slidenum">
              <a:rPr lang="en-US" altLang="en-US" sz="1000" smtClean="0">
                <a:solidFill>
                  <a:schemeClr val="bg1"/>
                </a:solidFill>
                <a:latin typeface="Cambria" panose="02040503050406030204" pitchFamily="18" charset="0"/>
              </a:rPr>
              <a:pPr algn="ctr"/>
              <a:t>17</a:t>
            </a:fld>
            <a:endParaRPr lang="en-US" altLang="en-US" sz="1000" dirty="0">
              <a:solidFill>
                <a:schemeClr val="bg1"/>
              </a:solidFill>
              <a:latin typeface="Cambria" panose="02040503050406030204" pitchFamily="18" charset="0"/>
            </a:endParaRPr>
          </a:p>
        </p:txBody>
      </p:sp>
      <p:sp>
        <p:nvSpPr>
          <p:cNvPr id="3" name="Title 1"/>
          <p:cNvSpPr txBox="1">
            <a:spLocks/>
          </p:cNvSpPr>
          <p:nvPr/>
        </p:nvSpPr>
        <p:spPr>
          <a:xfrm>
            <a:off x="630577" y="285750"/>
            <a:ext cx="7370423" cy="419100"/>
          </a:xfrm>
          <a:prstGeom prst="rect">
            <a:avLst/>
          </a:prstGeom>
        </p:spPr>
        <p:txBody>
          <a:bodyPr/>
          <a:lstStyle>
            <a:lvl1pPr algn="l" rtl="0" fontAlgn="base">
              <a:spcBef>
                <a:spcPct val="0"/>
              </a:spcBef>
              <a:spcAft>
                <a:spcPct val="0"/>
              </a:spcAft>
              <a:defRPr lang="en-US" sz="2400" kern="1200" dirty="0">
                <a:solidFill>
                  <a:schemeClr val="tx2"/>
                </a:solidFill>
                <a:latin typeface="Cambria" panose="02040503050406030204" pitchFamily="18" charset="0"/>
                <a:ea typeface="+mj-ea"/>
                <a:cs typeface="+mj-cs"/>
              </a:defRPr>
            </a:lvl1pPr>
            <a:lvl2pPr algn="l" rtl="0" fontAlgn="base">
              <a:spcBef>
                <a:spcPct val="0"/>
              </a:spcBef>
              <a:spcAft>
                <a:spcPct val="0"/>
              </a:spcAft>
              <a:defRPr sz="2400">
                <a:solidFill>
                  <a:schemeClr val="tx2"/>
                </a:solidFill>
                <a:latin typeface="Cambria" pitchFamily="18" charset="0"/>
              </a:defRPr>
            </a:lvl2pPr>
            <a:lvl3pPr algn="l" rtl="0" fontAlgn="base">
              <a:spcBef>
                <a:spcPct val="0"/>
              </a:spcBef>
              <a:spcAft>
                <a:spcPct val="0"/>
              </a:spcAft>
              <a:defRPr sz="2400">
                <a:solidFill>
                  <a:schemeClr val="tx2"/>
                </a:solidFill>
                <a:latin typeface="Cambria" pitchFamily="18" charset="0"/>
              </a:defRPr>
            </a:lvl3pPr>
            <a:lvl4pPr algn="l" rtl="0" fontAlgn="base">
              <a:spcBef>
                <a:spcPct val="0"/>
              </a:spcBef>
              <a:spcAft>
                <a:spcPct val="0"/>
              </a:spcAft>
              <a:defRPr sz="2400">
                <a:solidFill>
                  <a:schemeClr val="tx2"/>
                </a:solidFill>
                <a:latin typeface="Cambria" pitchFamily="18" charset="0"/>
              </a:defRPr>
            </a:lvl4pPr>
            <a:lvl5pPr algn="l" rtl="0" fontAlgn="base">
              <a:spcBef>
                <a:spcPct val="0"/>
              </a:spcBef>
              <a:spcAft>
                <a:spcPct val="0"/>
              </a:spcAft>
              <a:defRPr sz="2400">
                <a:solidFill>
                  <a:schemeClr val="tx2"/>
                </a:solidFill>
                <a:latin typeface="Cambria" pitchFamily="18"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a:lstStyle>
          <a:p>
            <a:pPr eaLnBrk="1" hangingPunct="1"/>
            <a:r>
              <a:rPr lang="en-US" b="1" dirty="0" smtClean="0">
                <a:latin typeface="Candara" panose="020E0502030303020204" pitchFamily="34" charset="0"/>
              </a:rPr>
              <a:t>Key Policy Reforms undertaken by the Government </a:t>
            </a:r>
            <a:endParaRPr lang="en-US" b="1" dirty="0">
              <a:latin typeface="Candara" panose="020E0502030303020204" pitchFamily="34" charset="0"/>
            </a:endParaRPr>
          </a:p>
        </p:txBody>
      </p:sp>
      <p:sp>
        <p:nvSpPr>
          <p:cNvPr id="4" name="TextBox 3"/>
          <p:cNvSpPr txBox="1"/>
          <p:nvPr/>
        </p:nvSpPr>
        <p:spPr>
          <a:xfrm>
            <a:off x="266700" y="1371600"/>
            <a:ext cx="8572499" cy="5139869"/>
          </a:xfrm>
          <a:prstGeom prst="rect">
            <a:avLst/>
          </a:prstGeom>
          <a:noFill/>
        </p:spPr>
        <p:txBody>
          <a:bodyPr wrap="square" rtlCol="0">
            <a:spAutoFit/>
          </a:bodyPr>
          <a:lstStyle/>
          <a:p>
            <a:pPr algn="ctr"/>
            <a:r>
              <a:rPr lang="en-US" b="1" dirty="0" smtClean="0">
                <a:latin typeface="Candara" panose="020E0502030303020204" pitchFamily="34" charset="0"/>
              </a:rPr>
              <a:t>Last three years have been marked by various policy reforms and initiatives by the Government</a:t>
            </a:r>
            <a:endParaRPr lang="en-US" sz="1600" dirty="0" smtClean="0">
              <a:latin typeface="Candara" panose="020E0502030303020204" pitchFamily="34" charset="0"/>
            </a:endParaRPr>
          </a:p>
          <a:p>
            <a:pPr algn="just"/>
            <a:endParaRPr lang="en-US" sz="1600" dirty="0">
              <a:latin typeface="Candara" panose="020E0502030303020204" pitchFamily="34" charset="0"/>
            </a:endParaRPr>
          </a:p>
          <a:p>
            <a:pPr algn="just"/>
            <a:r>
              <a:rPr lang="en-US" sz="1600" b="1" dirty="0" smtClean="0">
                <a:solidFill>
                  <a:srgbClr val="002060"/>
                </a:solidFill>
                <a:latin typeface="Candara" panose="020E0502030303020204" pitchFamily="34" charset="0"/>
              </a:rPr>
              <a:t>Goods and Services Tax (GST) </a:t>
            </a:r>
          </a:p>
          <a:p>
            <a:pPr algn="just"/>
            <a:endParaRPr lang="en-US" sz="1400" b="1" dirty="0">
              <a:latin typeface="Candara" panose="020E0502030303020204" pitchFamily="34" charset="0"/>
            </a:endParaRPr>
          </a:p>
          <a:p>
            <a:pPr marL="342900" indent="-342900" algn="just">
              <a:buFont typeface="Wingdings" panose="05000000000000000000" pitchFamily="2" charset="2"/>
              <a:buChar char="ü"/>
            </a:pPr>
            <a:r>
              <a:rPr lang="en-US" sz="1500" dirty="0" smtClean="0">
                <a:latin typeface="Candara" panose="020E0502030303020204" pitchFamily="34" charset="0"/>
              </a:rPr>
              <a:t>GST implemented from 1</a:t>
            </a:r>
            <a:r>
              <a:rPr lang="en-US" sz="1500" baseline="30000" dirty="0" smtClean="0">
                <a:latin typeface="Candara" panose="020E0502030303020204" pitchFamily="34" charset="0"/>
              </a:rPr>
              <a:t>st</a:t>
            </a:r>
            <a:r>
              <a:rPr lang="en-US" sz="1500" dirty="0" smtClean="0">
                <a:latin typeface="Candara" panose="020E0502030303020204" pitchFamily="34" charset="0"/>
              </a:rPr>
              <a:t> July, 2017</a:t>
            </a:r>
          </a:p>
          <a:p>
            <a:pPr marL="342900" indent="-342900" algn="just">
              <a:buFont typeface="Wingdings" panose="05000000000000000000" pitchFamily="2" charset="2"/>
              <a:buChar char="ü"/>
            </a:pPr>
            <a:r>
              <a:rPr lang="en-US" sz="1500" dirty="0" smtClean="0">
                <a:latin typeface="Candara" panose="020E0502030303020204" pitchFamily="34" charset="0"/>
              </a:rPr>
              <a:t>Subsumes 17 state and federal taxes to establish a unified common national market</a:t>
            </a:r>
          </a:p>
          <a:p>
            <a:pPr marL="342900" indent="-342900" algn="just">
              <a:buFont typeface="Wingdings" panose="05000000000000000000" pitchFamily="2" charset="2"/>
              <a:buChar char="ü"/>
            </a:pPr>
            <a:r>
              <a:rPr lang="en-US" sz="1500" dirty="0" smtClean="0">
                <a:latin typeface="Candara" panose="020E0502030303020204" pitchFamily="34" charset="0"/>
              </a:rPr>
              <a:t>Boasts of a robust IT infrastructure, the GSTN</a:t>
            </a:r>
          </a:p>
          <a:p>
            <a:pPr marL="342900" indent="-342900" algn="just">
              <a:buFont typeface="Arial" panose="020B0604020202020204" pitchFamily="34" charset="0"/>
              <a:buChar char="•"/>
            </a:pPr>
            <a:endParaRPr lang="en-US" sz="1600" dirty="0">
              <a:latin typeface="Candara" panose="020E0502030303020204" pitchFamily="34" charset="0"/>
            </a:endParaRPr>
          </a:p>
          <a:p>
            <a:pPr algn="just"/>
            <a:r>
              <a:rPr lang="en-US" sz="1600" b="1" dirty="0" err="1" smtClean="0">
                <a:solidFill>
                  <a:srgbClr val="002060"/>
                </a:solidFill>
                <a:latin typeface="Candara" panose="020E0502030303020204" pitchFamily="34" charset="0"/>
              </a:rPr>
              <a:t>Aadhar</a:t>
            </a:r>
            <a:r>
              <a:rPr lang="en-US" sz="1600" b="1" dirty="0" smtClean="0">
                <a:solidFill>
                  <a:srgbClr val="002060"/>
                </a:solidFill>
                <a:latin typeface="Candara" panose="020E0502030303020204" pitchFamily="34" charset="0"/>
              </a:rPr>
              <a:t> linked </a:t>
            </a:r>
            <a:r>
              <a:rPr lang="en-US" sz="1600" b="1" dirty="0">
                <a:solidFill>
                  <a:srgbClr val="002060"/>
                </a:solidFill>
                <a:latin typeface="Candara" panose="020E0502030303020204" pitchFamily="34" charset="0"/>
              </a:rPr>
              <a:t>Direct Benefit </a:t>
            </a:r>
            <a:r>
              <a:rPr lang="en-US" sz="1600" b="1" dirty="0" smtClean="0">
                <a:solidFill>
                  <a:srgbClr val="002060"/>
                </a:solidFill>
                <a:latin typeface="Candara" panose="020E0502030303020204" pitchFamily="34" charset="0"/>
              </a:rPr>
              <a:t>Transfer</a:t>
            </a:r>
          </a:p>
          <a:p>
            <a:pPr algn="just"/>
            <a:endParaRPr lang="en-US" sz="1600" b="1" dirty="0">
              <a:latin typeface="Candara" panose="020E0502030303020204" pitchFamily="34" charset="0"/>
            </a:endParaRPr>
          </a:p>
          <a:p>
            <a:pPr marL="285750" indent="-285750" algn="just">
              <a:buFont typeface="Wingdings" panose="05000000000000000000" pitchFamily="2" charset="2"/>
              <a:buChar char="ü"/>
            </a:pPr>
            <a:r>
              <a:rPr lang="en-US" sz="1500" dirty="0">
                <a:latin typeface="Candara" panose="020E0502030303020204" pitchFamily="34" charset="0"/>
              </a:rPr>
              <a:t> </a:t>
            </a:r>
            <a:r>
              <a:rPr lang="en-US" sz="1500" dirty="0" err="1">
                <a:latin typeface="Candara" panose="020E0502030303020204" pitchFamily="34" charset="0"/>
              </a:rPr>
              <a:t>Aadhar</a:t>
            </a:r>
            <a:r>
              <a:rPr lang="en-US" sz="1500" dirty="0">
                <a:latin typeface="Candara" panose="020E0502030303020204" pitchFamily="34" charset="0"/>
              </a:rPr>
              <a:t> (Targeted Delivery of Financial and Other Subsidies) Act passed in 2016 to provide targeted delivery of subsidies</a:t>
            </a:r>
          </a:p>
          <a:p>
            <a:pPr marL="285750" indent="-285750" algn="just">
              <a:buFont typeface="Wingdings" panose="05000000000000000000" pitchFamily="2" charset="2"/>
              <a:buChar char="ü"/>
            </a:pPr>
            <a:r>
              <a:rPr lang="en-US" sz="1500" dirty="0">
                <a:latin typeface="Candara" panose="020E0502030303020204" pitchFamily="34" charset="0"/>
              </a:rPr>
              <a:t>To identify genuine beneficiaries by a Unique Identity </a:t>
            </a:r>
            <a:r>
              <a:rPr lang="en-US" sz="1500" dirty="0" err="1">
                <a:latin typeface="Candara" panose="020E0502030303020204" pitchFamily="34" charset="0"/>
              </a:rPr>
              <a:t>Aadhar</a:t>
            </a:r>
            <a:r>
              <a:rPr lang="en-US" sz="1500" dirty="0">
                <a:latin typeface="Candara" panose="020E0502030303020204" pitchFamily="34" charset="0"/>
              </a:rPr>
              <a:t> Number </a:t>
            </a:r>
          </a:p>
          <a:p>
            <a:pPr marL="285750" indent="-285750" algn="just">
              <a:buFont typeface="Wingdings" panose="05000000000000000000" pitchFamily="2" charset="2"/>
              <a:buChar char="ü"/>
            </a:pPr>
            <a:r>
              <a:rPr lang="en-US" sz="1500" dirty="0">
                <a:latin typeface="Candara" panose="020E0502030303020204" pitchFamily="34" charset="0"/>
              </a:rPr>
              <a:t>Scheme has resulted in plugging of loopholes and a saving of nearly </a:t>
            </a:r>
            <a:r>
              <a:rPr lang="en-US" sz="1500" dirty="0" err="1">
                <a:latin typeface="Candara" panose="020E0502030303020204" pitchFamily="34" charset="0"/>
              </a:rPr>
              <a:t>Rs</a:t>
            </a:r>
            <a:r>
              <a:rPr lang="en-US" sz="1500" dirty="0">
                <a:latin typeface="Candara" panose="020E0502030303020204" pitchFamily="34" charset="0"/>
              </a:rPr>
              <a:t>. 57,000 crores</a:t>
            </a:r>
          </a:p>
          <a:p>
            <a:pPr marL="342900" indent="-342900" algn="just">
              <a:buFont typeface="Arial" panose="020B0604020202020204" pitchFamily="34" charset="0"/>
              <a:buChar char="•"/>
            </a:pPr>
            <a:endParaRPr lang="en-US" sz="1600" dirty="0">
              <a:latin typeface="Candara" panose="020E0502030303020204" pitchFamily="34" charset="0"/>
            </a:endParaRPr>
          </a:p>
          <a:p>
            <a:pPr algn="just"/>
            <a:r>
              <a:rPr lang="en-US" sz="1600" b="1" dirty="0">
                <a:solidFill>
                  <a:srgbClr val="002060"/>
                </a:solidFill>
                <a:latin typeface="Candara" panose="020E0502030303020204" pitchFamily="34" charset="0"/>
              </a:rPr>
              <a:t>Insolvency and Bankruptcy Code (IBC) </a:t>
            </a:r>
            <a:endParaRPr lang="en-US" sz="1600" b="1" dirty="0" smtClean="0">
              <a:solidFill>
                <a:srgbClr val="002060"/>
              </a:solidFill>
              <a:latin typeface="Candara" panose="020E0502030303020204" pitchFamily="34" charset="0"/>
            </a:endParaRPr>
          </a:p>
          <a:p>
            <a:pPr algn="just"/>
            <a:endParaRPr lang="en-US" sz="1600" b="1" dirty="0">
              <a:latin typeface="Candara" panose="020E0502030303020204" pitchFamily="34" charset="0"/>
            </a:endParaRPr>
          </a:p>
          <a:p>
            <a:pPr marL="285750" indent="-285750" algn="just">
              <a:buFont typeface="Wingdings" panose="05000000000000000000" pitchFamily="2" charset="2"/>
              <a:buChar char="ü"/>
            </a:pPr>
            <a:r>
              <a:rPr lang="en-US" sz="1500" dirty="0">
                <a:latin typeface="Candara" panose="020E0502030303020204" pitchFamily="34" charset="0"/>
              </a:rPr>
              <a:t>The Code amalgamates all existing laws on corporate and individual bankruptcy</a:t>
            </a:r>
          </a:p>
          <a:p>
            <a:pPr marL="285750" indent="-285750" algn="just">
              <a:buFont typeface="Wingdings" panose="05000000000000000000" pitchFamily="2" charset="2"/>
              <a:buChar char="ü"/>
            </a:pPr>
            <a:r>
              <a:rPr lang="en-US" sz="1500" dirty="0">
                <a:latin typeface="Candara" panose="020E0502030303020204" pitchFamily="34" charset="0"/>
              </a:rPr>
              <a:t> An Insolvency and Bankruptcy Board to oversee insolvency proceedings and ensure speedy resolution of stressed assets</a:t>
            </a:r>
          </a:p>
        </p:txBody>
      </p:sp>
    </p:spTree>
    <p:extLst>
      <p:ext uri="{BB962C8B-B14F-4D97-AF65-F5344CB8AC3E}">
        <p14:creationId xmlns:p14="http://schemas.microsoft.com/office/powerpoint/2010/main" val="3326739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4"/>
          <p:cNvSpPr txBox="1">
            <a:spLocks/>
          </p:cNvSpPr>
          <p:nvPr/>
        </p:nvSpPr>
        <p:spPr>
          <a:xfrm>
            <a:off x="0" y="960437"/>
            <a:ext cx="533400" cy="244475"/>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fld id="{7900E5B6-CC85-4E30-9114-1363F21F97BF}" type="slidenum">
              <a:rPr lang="en-US" altLang="en-US" sz="1000" smtClean="0">
                <a:solidFill>
                  <a:schemeClr val="bg1"/>
                </a:solidFill>
                <a:latin typeface="Cambria" panose="02040503050406030204" pitchFamily="18" charset="0"/>
              </a:rPr>
              <a:pPr algn="ctr"/>
              <a:t>18</a:t>
            </a:fld>
            <a:endParaRPr lang="en-US" altLang="en-US" sz="1000" dirty="0">
              <a:solidFill>
                <a:schemeClr val="bg1"/>
              </a:solidFill>
              <a:latin typeface="Cambria" panose="02040503050406030204" pitchFamily="18" charset="0"/>
            </a:endParaRPr>
          </a:p>
        </p:txBody>
      </p:sp>
      <p:sp>
        <p:nvSpPr>
          <p:cNvPr id="3" name="Title 1"/>
          <p:cNvSpPr txBox="1">
            <a:spLocks/>
          </p:cNvSpPr>
          <p:nvPr/>
        </p:nvSpPr>
        <p:spPr>
          <a:xfrm>
            <a:off x="630577" y="285750"/>
            <a:ext cx="7370423" cy="419100"/>
          </a:xfrm>
          <a:prstGeom prst="rect">
            <a:avLst/>
          </a:prstGeom>
        </p:spPr>
        <p:txBody>
          <a:bodyPr/>
          <a:lstStyle>
            <a:lvl1pPr algn="l" rtl="0" fontAlgn="base">
              <a:spcBef>
                <a:spcPct val="0"/>
              </a:spcBef>
              <a:spcAft>
                <a:spcPct val="0"/>
              </a:spcAft>
              <a:defRPr lang="en-US" sz="2400" kern="1200" dirty="0">
                <a:solidFill>
                  <a:schemeClr val="tx2"/>
                </a:solidFill>
                <a:latin typeface="Cambria" panose="02040503050406030204" pitchFamily="18" charset="0"/>
                <a:ea typeface="+mj-ea"/>
                <a:cs typeface="+mj-cs"/>
              </a:defRPr>
            </a:lvl1pPr>
            <a:lvl2pPr algn="l" rtl="0" fontAlgn="base">
              <a:spcBef>
                <a:spcPct val="0"/>
              </a:spcBef>
              <a:spcAft>
                <a:spcPct val="0"/>
              </a:spcAft>
              <a:defRPr sz="2400">
                <a:solidFill>
                  <a:schemeClr val="tx2"/>
                </a:solidFill>
                <a:latin typeface="Cambria" pitchFamily="18" charset="0"/>
              </a:defRPr>
            </a:lvl2pPr>
            <a:lvl3pPr algn="l" rtl="0" fontAlgn="base">
              <a:spcBef>
                <a:spcPct val="0"/>
              </a:spcBef>
              <a:spcAft>
                <a:spcPct val="0"/>
              </a:spcAft>
              <a:defRPr sz="2400">
                <a:solidFill>
                  <a:schemeClr val="tx2"/>
                </a:solidFill>
                <a:latin typeface="Cambria" pitchFamily="18" charset="0"/>
              </a:defRPr>
            </a:lvl3pPr>
            <a:lvl4pPr algn="l" rtl="0" fontAlgn="base">
              <a:spcBef>
                <a:spcPct val="0"/>
              </a:spcBef>
              <a:spcAft>
                <a:spcPct val="0"/>
              </a:spcAft>
              <a:defRPr sz="2400">
                <a:solidFill>
                  <a:schemeClr val="tx2"/>
                </a:solidFill>
                <a:latin typeface="Cambria" pitchFamily="18" charset="0"/>
              </a:defRPr>
            </a:lvl4pPr>
            <a:lvl5pPr algn="l" rtl="0" fontAlgn="base">
              <a:spcBef>
                <a:spcPct val="0"/>
              </a:spcBef>
              <a:spcAft>
                <a:spcPct val="0"/>
              </a:spcAft>
              <a:defRPr sz="2400">
                <a:solidFill>
                  <a:schemeClr val="tx2"/>
                </a:solidFill>
                <a:latin typeface="Cambria" pitchFamily="18"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a:lstStyle>
          <a:p>
            <a:pPr eaLnBrk="1" hangingPunct="1"/>
            <a:r>
              <a:rPr lang="en-US" b="1" dirty="0" smtClean="0">
                <a:latin typeface="Candara" panose="020E0502030303020204" pitchFamily="34" charset="0"/>
              </a:rPr>
              <a:t>Key Policy Reforms undertaken by the Government</a:t>
            </a:r>
            <a:endParaRPr lang="en-US" b="1" dirty="0">
              <a:latin typeface="Candara" panose="020E0502030303020204" pitchFamily="34" charset="0"/>
            </a:endParaRPr>
          </a:p>
        </p:txBody>
      </p:sp>
      <p:sp>
        <p:nvSpPr>
          <p:cNvPr id="4" name="TextBox 3"/>
          <p:cNvSpPr txBox="1"/>
          <p:nvPr/>
        </p:nvSpPr>
        <p:spPr>
          <a:xfrm>
            <a:off x="152400" y="1295400"/>
            <a:ext cx="8839200" cy="5062924"/>
          </a:xfrm>
          <a:prstGeom prst="rect">
            <a:avLst/>
          </a:prstGeom>
          <a:noFill/>
        </p:spPr>
        <p:txBody>
          <a:bodyPr wrap="square" rtlCol="0">
            <a:spAutoFit/>
          </a:bodyPr>
          <a:lstStyle/>
          <a:p>
            <a:pPr algn="just"/>
            <a:r>
              <a:rPr lang="en-US" sz="1600" b="1" dirty="0" smtClean="0">
                <a:solidFill>
                  <a:srgbClr val="002060"/>
                </a:solidFill>
                <a:latin typeface="Candara" panose="020E0502030303020204" pitchFamily="34" charset="0"/>
              </a:rPr>
              <a:t>Reforms in allocation of natural resources</a:t>
            </a:r>
          </a:p>
          <a:p>
            <a:pPr marL="285750" indent="-285750" algn="just">
              <a:buFont typeface="Wingdings" panose="05000000000000000000" pitchFamily="2" charset="2"/>
              <a:buChar char="ü"/>
            </a:pPr>
            <a:r>
              <a:rPr lang="en-US" sz="1500" dirty="0" smtClean="0">
                <a:latin typeface="Candara" panose="020E0502030303020204" pitchFamily="34" charset="0"/>
              </a:rPr>
              <a:t>The passage of Coal Mines (Special Provisions) Act and The Mines and Minerals (Development and Regulation) Amendment Act has brought transparency to the allocation of coal and other natural resources through e-auctions. </a:t>
            </a:r>
          </a:p>
          <a:p>
            <a:pPr algn="just"/>
            <a:endParaRPr lang="en-US" sz="1600" dirty="0">
              <a:latin typeface="Candara" panose="020E0502030303020204" pitchFamily="34" charset="0"/>
            </a:endParaRPr>
          </a:p>
          <a:p>
            <a:pPr algn="just"/>
            <a:r>
              <a:rPr lang="en-US" sz="1600" b="1" dirty="0" smtClean="0">
                <a:solidFill>
                  <a:srgbClr val="002060"/>
                </a:solidFill>
                <a:latin typeface="Candara" panose="020E0502030303020204" pitchFamily="34" charset="0"/>
              </a:rPr>
              <a:t>Demonetization and less-cash economy</a:t>
            </a:r>
          </a:p>
          <a:p>
            <a:pPr marL="285750" indent="-285750" algn="just">
              <a:buFont typeface="Wingdings" panose="05000000000000000000" pitchFamily="2" charset="2"/>
              <a:buChar char="ü"/>
            </a:pPr>
            <a:r>
              <a:rPr lang="en-US" sz="1500" b="1" dirty="0" smtClean="0">
                <a:latin typeface="Candara" panose="020E0502030303020204" pitchFamily="34" charset="0"/>
              </a:rPr>
              <a:t> </a:t>
            </a:r>
            <a:r>
              <a:rPr lang="en-US" sz="1500" dirty="0" smtClean="0">
                <a:latin typeface="Candara" panose="020E0502030303020204" pitchFamily="34" charset="0"/>
              </a:rPr>
              <a:t>Aimed at combating tax evasion and black money</a:t>
            </a:r>
          </a:p>
          <a:p>
            <a:pPr marL="285750" indent="-285750" algn="just">
              <a:buFont typeface="Wingdings" panose="05000000000000000000" pitchFamily="2" charset="2"/>
              <a:buChar char="ü"/>
            </a:pPr>
            <a:r>
              <a:rPr lang="en-US" sz="1500" dirty="0" smtClean="0">
                <a:latin typeface="Candara" panose="020E0502030303020204" pitchFamily="34" charset="0"/>
              </a:rPr>
              <a:t>Promoted digital transactions</a:t>
            </a:r>
          </a:p>
          <a:p>
            <a:pPr marL="285750" indent="-285750" algn="just">
              <a:buFont typeface="Wingdings" panose="05000000000000000000" pitchFamily="2" charset="2"/>
              <a:buChar char="ü"/>
            </a:pPr>
            <a:r>
              <a:rPr lang="en-US" sz="1500" dirty="0" smtClean="0">
                <a:latin typeface="Candara" panose="020E0502030303020204" pitchFamily="34" charset="0"/>
              </a:rPr>
              <a:t>Greater formalization of the economy</a:t>
            </a:r>
          </a:p>
          <a:p>
            <a:pPr marL="285750" indent="-285750" algn="just">
              <a:buFont typeface="Wingdings" panose="05000000000000000000" pitchFamily="2" charset="2"/>
              <a:buChar char="ü"/>
            </a:pPr>
            <a:r>
              <a:rPr lang="en-US" sz="1500" dirty="0" smtClean="0">
                <a:latin typeface="Candara" panose="020E0502030303020204" pitchFamily="34" charset="0"/>
              </a:rPr>
              <a:t>Widening in the tax base</a:t>
            </a:r>
          </a:p>
          <a:p>
            <a:pPr marL="342900" indent="-342900" algn="just">
              <a:buFont typeface="Arial" panose="020B0604020202020204" pitchFamily="34" charset="0"/>
              <a:buChar char="•"/>
            </a:pPr>
            <a:endParaRPr lang="en-US" sz="1600" dirty="0">
              <a:latin typeface="Candara" panose="020E0502030303020204" pitchFamily="34" charset="0"/>
            </a:endParaRPr>
          </a:p>
          <a:p>
            <a:pPr algn="just"/>
            <a:r>
              <a:rPr lang="en-US" sz="1600" b="1" dirty="0" smtClean="0">
                <a:solidFill>
                  <a:srgbClr val="002060"/>
                </a:solidFill>
                <a:latin typeface="Candara" panose="020E0502030303020204" pitchFamily="34" charset="0"/>
              </a:rPr>
              <a:t>Improved Governance and Ease of Doing Business</a:t>
            </a:r>
          </a:p>
          <a:p>
            <a:pPr marL="342900" indent="-342900" algn="just">
              <a:buFont typeface="Wingdings" panose="05000000000000000000" pitchFamily="2" charset="2"/>
              <a:buChar char="ü"/>
            </a:pPr>
            <a:r>
              <a:rPr lang="en-US" sz="1500" dirty="0">
                <a:latin typeface="Candara" panose="020E0502030303020204" pitchFamily="34" charset="0"/>
              </a:rPr>
              <a:t> Administrative and procedural reforms, both at the Union and the State level have led to a cutting down of red tape and minimizing human interface with technology enabled governance to boost investor </a:t>
            </a:r>
            <a:r>
              <a:rPr lang="en-US" sz="1500" dirty="0" smtClean="0">
                <a:latin typeface="Candara" panose="020E0502030303020204" pitchFamily="34" charset="0"/>
              </a:rPr>
              <a:t>confidence</a:t>
            </a:r>
            <a:endParaRPr lang="en-US" sz="1500" dirty="0">
              <a:latin typeface="Candara" panose="020E0502030303020204" pitchFamily="34" charset="0"/>
            </a:endParaRPr>
          </a:p>
          <a:p>
            <a:pPr marL="342900" indent="-342900" algn="just">
              <a:buFont typeface="Arial" panose="020B0604020202020204" pitchFamily="34" charset="0"/>
              <a:buChar char="•"/>
            </a:pPr>
            <a:endParaRPr lang="en-US" sz="1600" dirty="0">
              <a:latin typeface="Candara" panose="020E0502030303020204" pitchFamily="34" charset="0"/>
            </a:endParaRPr>
          </a:p>
          <a:p>
            <a:pPr algn="just"/>
            <a:r>
              <a:rPr lang="en-US" sz="1600" b="1" dirty="0" smtClean="0">
                <a:solidFill>
                  <a:srgbClr val="002060"/>
                </a:solidFill>
                <a:latin typeface="Candara" panose="020E0502030303020204" pitchFamily="34" charset="0"/>
              </a:rPr>
              <a:t>FDI liberalization</a:t>
            </a:r>
          </a:p>
          <a:p>
            <a:pPr marL="285750" indent="-285750" algn="just">
              <a:buFont typeface="Wingdings" panose="05000000000000000000" pitchFamily="2" charset="2"/>
              <a:buChar char="ü"/>
            </a:pPr>
            <a:r>
              <a:rPr lang="en-US" sz="1500" dirty="0">
                <a:latin typeface="Candara" panose="020E0502030303020204" pitchFamily="34" charset="0"/>
              </a:rPr>
              <a:t>Most sectors are now under the automatic approval route. </a:t>
            </a:r>
          </a:p>
          <a:p>
            <a:pPr marL="285750" indent="-285750" algn="just">
              <a:buFont typeface="Wingdings" panose="05000000000000000000" pitchFamily="2" charset="2"/>
              <a:buChar char="ü"/>
            </a:pPr>
            <a:r>
              <a:rPr lang="en-US" sz="1500" dirty="0">
                <a:latin typeface="Candara" panose="020E0502030303020204" pitchFamily="34" charset="0"/>
              </a:rPr>
              <a:t> Government allowed 100% FDI in railways infrastructure, along with opening up sectors like manufacturing, </a:t>
            </a:r>
            <a:r>
              <a:rPr lang="en-US" sz="1500" dirty="0" err="1">
                <a:latin typeface="Candara" panose="020E0502030303020204" pitchFamily="34" charset="0"/>
              </a:rPr>
              <a:t>defence</a:t>
            </a:r>
            <a:r>
              <a:rPr lang="en-US" sz="1500" dirty="0">
                <a:latin typeface="Candara" panose="020E0502030303020204" pitchFamily="34" charset="0"/>
              </a:rPr>
              <a:t> and pharmaceuticals. FDI norms for NRIs, PIOs and OCIs have been relaxed </a:t>
            </a:r>
            <a:r>
              <a:rPr lang="en-US" sz="1500" dirty="0" smtClean="0">
                <a:latin typeface="Candara" panose="020E0502030303020204" pitchFamily="34" charset="0"/>
              </a:rPr>
              <a:t>considerably</a:t>
            </a:r>
            <a:r>
              <a:rPr lang="en-US" sz="1600" dirty="0" smtClean="0">
                <a:latin typeface="Candara" panose="020E0502030303020204" pitchFamily="34" charset="0"/>
              </a:rPr>
              <a:t>	 	 </a:t>
            </a:r>
            <a:endParaRPr lang="en-US" sz="1600" dirty="0">
              <a:latin typeface="Candara" panose="020E0502030303020204" pitchFamily="34" charset="0"/>
            </a:endParaRPr>
          </a:p>
        </p:txBody>
      </p:sp>
    </p:spTree>
    <p:extLst>
      <p:ext uri="{BB962C8B-B14F-4D97-AF65-F5344CB8AC3E}">
        <p14:creationId xmlns:p14="http://schemas.microsoft.com/office/powerpoint/2010/main" val="30845026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India to remain attractive – Strong Fundamentals </a:t>
            </a:r>
          </a:p>
        </p:txBody>
      </p:sp>
      <p:graphicFrame>
        <p:nvGraphicFramePr>
          <p:cNvPr id="4" name="Diagram 3"/>
          <p:cNvGraphicFramePr/>
          <p:nvPr>
            <p:extLst>
              <p:ext uri="{D42A27DB-BD31-4B8C-83A1-F6EECF244321}">
                <p14:modId xmlns:p14="http://schemas.microsoft.com/office/powerpoint/2010/main" val="2162369211"/>
              </p:ext>
            </p:extLst>
          </p:nvPr>
        </p:nvGraphicFramePr>
        <p:xfrm>
          <a:off x="304800" y="1295400"/>
          <a:ext cx="8610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1"/>
          </p:nvPr>
        </p:nvSpPr>
        <p:spPr>
          <a:xfrm>
            <a:off x="0" y="960437"/>
            <a:ext cx="533400" cy="244475"/>
          </a:xfrm>
        </p:spPr>
        <p:txBody>
          <a:bodyPr/>
          <a:lstStyle/>
          <a:p>
            <a:fld id="{7900E5B6-CC85-4E30-9114-1363F21F97BF}" type="slidenum">
              <a:rPr lang="en-US" altLang="en-US" b="1" smtClean="0"/>
              <a:pPr/>
              <a:t>19</a:t>
            </a:fld>
            <a:endParaRPr lang="en-US" altLang="en-US" b="1" dirty="0"/>
          </a:p>
        </p:txBody>
      </p:sp>
    </p:spTree>
    <p:extLst>
      <p:ext uri="{BB962C8B-B14F-4D97-AF65-F5344CB8AC3E}">
        <p14:creationId xmlns:p14="http://schemas.microsoft.com/office/powerpoint/2010/main" val="20490856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371600" y="1677611"/>
            <a:ext cx="6717592" cy="4585487"/>
            <a:chOff x="55135" y="1677611"/>
            <a:chExt cx="6717592" cy="4585487"/>
          </a:xfrm>
        </p:grpSpPr>
        <p:grpSp>
          <p:nvGrpSpPr>
            <p:cNvPr id="12" name="Group 11"/>
            <p:cNvGrpSpPr/>
            <p:nvPr/>
          </p:nvGrpSpPr>
          <p:grpSpPr>
            <a:xfrm>
              <a:off x="2304588" y="4963312"/>
              <a:ext cx="2232019" cy="1299679"/>
              <a:chOff x="693934" y="6068946"/>
              <a:chExt cx="2455221" cy="1472969"/>
            </a:xfrm>
            <a:noFill/>
          </p:grpSpPr>
          <p:sp>
            <p:nvSpPr>
              <p:cNvPr id="88" name="Text Box 10"/>
              <p:cNvSpPr txBox="1">
                <a:spLocks noChangeArrowheads="1"/>
              </p:cNvSpPr>
              <p:nvPr/>
            </p:nvSpPr>
            <p:spPr bwMode="auto">
              <a:xfrm>
                <a:off x="693934" y="6127225"/>
                <a:ext cx="2455221" cy="1059075"/>
              </a:xfrm>
              <a:prstGeom prst="rect">
                <a:avLst/>
              </a:prstGeom>
              <a:grpFill/>
              <a:ln w="12700" algn="ctr">
                <a:noFill/>
                <a:miter lim="800000"/>
                <a:headEnd/>
                <a:tailEnd type="none" w="sm" len="med"/>
              </a:ln>
            </p:spPr>
            <p:txBody>
              <a:bodyPr wrap="square" lIns="36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r>
                  <a:rPr lang="en-US" sz="2200" b="1" kern="0" dirty="0">
                    <a:solidFill>
                      <a:schemeClr val="accent5">
                        <a:lumMod val="75000"/>
                      </a:schemeClr>
                    </a:solidFill>
                    <a:latin typeface="Candara" panose="020E0502030303020204" pitchFamily="34" charset="0"/>
                    <a:cs typeface="Gautami" panose="020B0502040204020203" pitchFamily="34" charset="0"/>
                  </a:rPr>
                  <a:t>2nd</a:t>
                </a:r>
              </a:p>
              <a:p>
                <a:pPr algn="ctr" defTabSz="859048">
                  <a:defRPr/>
                </a:pPr>
                <a:r>
                  <a:rPr lang="en-US" sz="1700" kern="0" dirty="0">
                    <a:solidFill>
                      <a:srgbClr val="000000"/>
                    </a:solidFill>
                    <a:latin typeface="Candara" panose="020E0502030303020204" pitchFamily="34" charset="0"/>
                    <a:cs typeface="Gautami" panose="020B0502040204020203" pitchFamily="34" charset="0"/>
                  </a:rPr>
                  <a:t>Largest </a:t>
                </a:r>
                <a:r>
                  <a:rPr lang="en-IN" sz="1700" kern="0" dirty="0">
                    <a:solidFill>
                      <a:srgbClr val="000000"/>
                    </a:solidFill>
                    <a:latin typeface="Candara" panose="020E0502030303020204" pitchFamily="34" charset="0"/>
                    <a:cs typeface="Gautami" panose="020B0502040204020203" pitchFamily="34" charset="0"/>
                  </a:rPr>
                  <a:t>pool of scientists &amp;engineers</a:t>
                </a:r>
                <a:endParaRPr lang="en-US" sz="1700" kern="0" dirty="0">
                  <a:solidFill>
                    <a:srgbClr val="000000"/>
                  </a:solidFill>
                  <a:latin typeface="Candara" panose="020E0502030303020204" pitchFamily="34" charset="0"/>
                  <a:cs typeface="Gautami" panose="020B0502040204020203" pitchFamily="34" charset="0"/>
                </a:endParaRPr>
              </a:p>
            </p:txBody>
          </p:sp>
          <p:sp>
            <p:nvSpPr>
              <p:cNvPr id="89" name="Oval 88"/>
              <p:cNvSpPr/>
              <p:nvPr/>
            </p:nvSpPr>
            <p:spPr>
              <a:xfrm>
                <a:off x="786955" y="6068946"/>
                <a:ext cx="2286000" cy="1472969"/>
              </a:xfrm>
              <a:prstGeom prst="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Candara" panose="020E0502030303020204" pitchFamily="34" charset="0"/>
                  <a:cs typeface="Gautami" panose="020B0502040204020203" pitchFamily="34" charset="0"/>
                </a:endParaRPr>
              </a:p>
            </p:txBody>
          </p:sp>
        </p:grpSp>
        <p:grpSp>
          <p:nvGrpSpPr>
            <p:cNvPr id="62" name="Group 61"/>
            <p:cNvGrpSpPr/>
            <p:nvPr/>
          </p:nvGrpSpPr>
          <p:grpSpPr>
            <a:xfrm>
              <a:off x="180915" y="1677611"/>
              <a:ext cx="2078182" cy="1426920"/>
              <a:chOff x="3495986" y="1236517"/>
              <a:chExt cx="2286000" cy="1617177"/>
            </a:xfrm>
            <a:noFill/>
          </p:grpSpPr>
          <p:sp>
            <p:nvSpPr>
              <p:cNvPr id="63" name="Oval 62"/>
              <p:cNvSpPr/>
              <p:nvPr/>
            </p:nvSpPr>
            <p:spPr>
              <a:xfrm>
                <a:off x="3495986" y="1249946"/>
                <a:ext cx="2286000" cy="1472969"/>
              </a:xfrm>
              <a:prstGeom prst="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Candara" panose="020E0502030303020204" pitchFamily="34" charset="0"/>
                  <a:cs typeface="Gautami" panose="020B0502040204020203" pitchFamily="34" charset="0"/>
                </a:endParaRPr>
              </a:p>
            </p:txBody>
          </p:sp>
          <p:sp>
            <p:nvSpPr>
              <p:cNvPr id="64" name="Text Box 10"/>
              <p:cNvSpPr txBox="1">
                <a:spLocks noChangeArrowheads="1"/>
              </p:cNvSpPr>
              <p:nvPr/>
            </p:nvSpPr>
            <p:spPr bwMode="auto">
              <a:xfrm>
                <a:off x="3548258" y="1236517"/>
                <a:ext cx="2127048" cy="1617177"/>
              </a:xfrm>
              <a:prstGeom prst="rect">
                <a:avLst/>
              </a:prstGeom>
              <a:grpFill/>
              <a:ln w="12700" algn="ctr">
                <a:noFill/>
                <a:miter lim="800000"/>
                <a:headEnd/>
                <a:tailEnd type="none" w="sm" len="med"/>
              </a:ln>
            </p:spPr>
            <p:txBody>
              <a:bodyPr wrap="square" lIns="36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r>
                  <a:rPr lang="en-US" sz="2200" b="1" kern="0" dirty="0">
                    <a:solidFill>
                      <a:schemeClr val="accent5">
                        <a:lumMod val="75000"/>
                      </a:schemeClr>
                    </a:solidFill>
                    <a:latin typeface="Candara" panose="020E0502030303020204" pitchFamily="34" charset="0"/>
                    <a:cs typeface="Gautami" panose="020B0502040204020203" pitchFamily="34" charset="0"/>
                  </a:rPr>
                  <a:t>3rd</a:t>
                </a:r>
              </a:p>
              <a:p>
                <a:pPr algn="ctr" defTabSz="859048">
                  <a:defRPr/>
                </a:pPr>
                <a:r>
                  <a:rPr lang="en-IN" kern="0" dirty="0">
                    <a:solidFill>
                      <a:srgbClr val="000000"/>
                    </a:solidFill>
                    <a:latin typeface="Candara" panose="020E0502030303020204" pitchFamily="34" charset="0"/>
                    <a:cs typeface="Gautami" panose="020B0502040204020203" pitchFamily="34" charset="0"/>
                  </a:rPr>
                  <a:t>Largest economy in PPP terms </a:t>
                </a:r>
                <a:r>
                  <a:rPr lang="en-IN" sz="1300" kern="0" dirty="0">
                    <a:solidFill>
                      <a:srgbClr val="000000"/>
                    </a:solidFill>
                    <a:latin typeface="Candara" panose="020E0502030303020204" pitchFamily="34" charset="0"/>
                    <a:cs typeface="Gautami" panose="020B0502040204020203" pitchFamily="34" charset="0"/>
                  </a:rPr>
                  <a:t>(behind US and China)</a:t>
                </a:r>
              </a:p>
              <a:p>
                <a:pPr algn="ctr" defTabSz="859048">
                  <a:defRPr/>
                </a:pPr>
                <a:endParaRPr lang="en-US" sz="1300" kern="0" dirty="0">
                  <a:solidFill>
                    <a:srgbClr val="000000"/>
                  </a:solidFill>
                  <a:latin typeface="Candara" panose="020E0502030303020204" pitchFamily="34" charset="0"/>
                  <a:cs typeface="Gautami" panose="020B0502040204020203" pitchFamily="34" charset="0"/>
                </a:endParaRPr>
              </a:p>
            </p:txBody>
          </p:sp>
        </p:grpSp>
        <p:grpSp>
          <p:nvGrpSpPr>
            <p:cNvPr id="67" name="Group 66"/>
            <p:cNvGrpSpPr/>
            <p:nvPr/>
          </p:nvGrpSpPr>
          <p:grpSpPr>
            <a:xfrm>
              <a:off x="4576721" y="3266935"/>
              <a:ext cx="2078182" cy="1305823"/>
              <a:chOff x="6869785" y="1076324"/>
              <a:chExt cx="2286000" cy="1479932"/>
            </a:xfrm>
            <a:noFill/>
          </p:grpSpPr>
          <p:sp>
            <p:nvSpPr>
              <p:cNvPr id="68" name="Oval 67"/>
              <p:cNvSpPr/>
              <p:nvPr/>
            </p:nvSpPr>
            <p:spPr>
              <a:xfrm>
                <a:off x="6869785" y="1076324"/>
                <a:ext cx="2286000" cy="1479932"/>
              </a:xfrm>
              <a:prstGeom prst="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Candara" panose="020E0502030303020204" pitchFamily="34" charset="0"/>
                  <a:cs typeface="Gautami" panose="020B0502040204020203" pitchFamily="34" charset="0"/>
                </a:endParaRPr>
              </a:p>
            </p:txBody>
          </p:sp>
          <p:sp>
            <p:nvSpPr>
              <p:cNvPr id="69" name="Text Box 10"/>
              <p:cNvSpPr txBox="1">
                <a:spLocks noChangeArrowheads="1"/>
              </p:cNvSpPr>
              <p:nvPr/>
            </p:nvSpPr>
            <p:spPr bwMode="auto">
              <a:xfrm>
                <a:off x="7014430" y="1295473"/>
                <a:ext cx="2095636" cy="1041634"/>
              </a:xfrm>
              <a:prstGeom prst="rect">
                <a:avLst/>
              </a:prstGeom>
              <a:grpFill/>
              <a:ln w="12700" algn="ctr">
                <a:noFill/>
                <a:miter lim="800000"/>
                <a:headEnd/>
                <a:tailEnd type="none" w="sm" len="med"/>
              </a:ln>
            </p:spPr>
            <p:txBody>
              <a:bodyPr wrap="square" lIns="36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r>
                  <a:rPr lang="en-US" sz="2200" b="1" kern="0" dirty="0">
                    <a:solidFill>
                      <a:schemeClr val="accent5">
                        <a:lumMod val="75000"/>
                      </a:schemeClr>
                    </a:solidFill>
                    <a:latin typeface="Candara" panose="020E0502030303020204" pitchFamily="34" charset="0"/>
                    <a:cs typeface="Gautami" panose="020B0502040204020203" pitchFamily="34" charset="0"/>
                  </a:rPr>
                  <a:t>USD 394.6 </a:t>
                </a:r>
                <a:r>
                  <a:rPr lang="en-US" sz="2200" b="1" kern="0" dirty="0" err="1">
                    <a:solidFill>
                      <a:schemeClr val="accent5">
                        <a:lumMod val="75000"/>
                      </a:schemeClr>
                    </a:solidFill>
                    <a:latin typeface="Candara" panose="020E0502030303020204" pitchFamily="34" charset="0"/>
                    <a:cs typeface="Gautami" panose="020B0502040204020203" pitchFamily="34" charset="0"/>
                  </a:rPr>
                  <a:t>bn</a:t>
                </a:r>
                <a:r>
                  <a:rPr lang="en-US" sz="2200" b="1" kern="0" dirty="0">
                    <a:solidFill>
                      <a:schemeClr val="accent5">
                        <a:lumMod val="75000"/>
                      </a:schemeClr>
                    </a:solidFill>
                    <a:latin typeface="Candara" panose="020E0502030303020204" pitchFamily="34" charset="0"/>
                    <a:cs typeface="Gautami" panose="020B0502040204020203" pitchFamily="34" charset="0"/>
                  </a:rPr>
                  <a:t> </a:t>
                </a:r>
              </a:p>
              <a:p>
                <a:pPr algn="ctr" defTabSz="859048">
                  <a:defRPr/>
                </a:pPr>
                <a:r>
                  <a:rPr lang="en-US" kern="0" dirty="0">
                    <a:solidFill>
                      <a:srgbClr val="000000"/>
                    </a:solidFill>
                    <a:latin typeface="Candara" panose="020E0502030303020204" pitchFamily="34" charset="0"/>
                    <a:cs typeface="Gautami" panose="020B0502040204020203" pitchFamily="34" charset="0"/>
                  </a:rPr>
                  <a:t>FX reserves </a:t>
                </a:r>
                <a:r>
                  <a:rPr lang="en-US" sz="1300" kern="0" dirty="0">
                    <a:solidFill>
                      <a:srgbClr val="000000"/>
                    </a:solidFill>
                    <a:latin typeface="Candara" panose="020E0502030303020204" pitchFamily="34" charset="0"/>
                    <a:cs typeface="Gautami" panose="020B0502040204020203" pitchFamily="34" charset="0"/>
                  </a:rPr>
                  <a:t>(US$2 bn in 1947)</a:t>
                </a:r>
              </a:p>
            </p:txBody>
          </p:sp>
        </p:grpSp>
        <p:grpSp>
          <p:nvGrpSpPr>
            <p:cNvPr id="70" name="Group 69"/>
            <p:cNvGrpSpPr/>
            <p:nvPr/>
          </p:nvGrpSpPr>
          <p:grpSpPr>
            <a:xfrm>
              <a:off x="2390751" y="1682020"/>
              <a:ext cx="2092036" cy="1299679"/>
              <a:chOff x="340251" y="2947263"/>
              <a:chExt cx="2301240" cy="1472969"/>
            </a:xfrm>
            <a:noFill/>
          </p:grpSpPr>
          <p:sp>
            <p:nvSpPr>
              <p:cNvPr id="71" name="Oval 70"/>
              <p:cNvSpPr/>
              <p:nvPr/>
            </p:nvSpPr>
            <p:spPr>
              <a:xfrm>
                <a:off x="340251" y="2947263"/>
                <a:ext cx="2286000" cy="1472969"/>
              </a:xfrm>
              <a:prstGeom prst="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Candara" panose="020E0502030303020204" pitchFamily="34" charset="0"/>
                  <a:cs typeface="Gautami" panose="020B0502040204020203" pitchFamily="34" charset="0"/>
                </a:endParaRPr>
              </a:p>
            </p:txBody>
          </p:sp>
          <p:sp>
            <p:nvSpPr>
              <p:cNvPr id="72" name="Text Box 10"/>
              <p:cNvSpPr txBox="1">
                <a:spLocks noChangeArrowheads="1"/>
              </p:cNvSpPr>
              <p:nvPr/>
            </p:nvSpPr>
            <p:spPr bwMode="auto">
              <a:xfrm>
                <a:off x="355492" y="3089019"/>
                <a:ext cx="2285999" cy="1041634"/>
              </a:xfrm>
              <a:prstGeom prst="rect">
                <a:avLst/>
              </a:prstGeom>
              <a:grpFill/>
              <a:ln w="12700" algn="ctr">
                <a:noFill/>
                <a:miter lim="800000"/>
                <a:headEnd/>
                <a:tailEnd type="none" w="sm" len="med"/>
              </a:ln>
            </p:spPr>
            <p:txBody>
              <a:bodyPr wrap="square" lIns="36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r>
                  <a:rPr lang="en-US" sz="2200" b="1" kern="0" dirty="0">
                    <a:solidFill>
                      <a:schemeClr val="accent5">
                        <a:lumMod val="75000"/>
                      </a:schemeClr>
                    </a:solidFill>
                    <a:latin typeface="Candara" panose="020E0502030303020204" pitchFamily="34" charset="0"/>
                    <a:cs typeface="Gautami" panose="020B0502040204020203" pitchFamily="34" charset="0"/>
                  </a:rPr>
                  <a:t>USD 2.3 </a:t>
                </a:r>
                <a:r>
                  <a:rPr lang="en-US" sz="2200" b="1" kern="0" dirty="0" err="1">
                    <a:solidFill>
                      <a:schemeClr val="accent5">
                        <a:lumMod val="75000"/>
                      </a:schemeClr>
                    </a:solidFill>
                    <a:latin typeface="Candara" panose="020E0502030303020204" pitchFamily="34" charset="0"/>
                    <a:cs typeface="Gautami" panose="020B0502040204020203" pitchFamily="34" charset="0"/>
                  </a:rPr>
                  <a:t>tn</a:t>
                </a:r>
                <a:endParaRPr lang="en-US" sz="2200" b="1" kern="0" dirty="0">
                  <a:solidFill>
                    <a:schemeClr val="accent5">
                      <a:lumMod val="75000"/>
                    </a:schemeClr>
                  </a:solidFill>
                  <a:latin typeface="Candara" panose="020E0502030303020204" pitchFamily="34" charset="0"/>
                  <a:cs typeface="Gautami" panose="020B0502040204020203" pitchFamily="34" charset="0"/>
                </a:endParaRPr>
              </a:p>
              <a:p>
                <a:pPr algn="ctr" defTabSz="859048">
                  <a:defRPr/>
                </a:pPr>
                <a:r>
                  <a:rPr lang="en-US" kern="0" dirty="0">
                    <a:solidFill>
                      <a:srgbClr val="000000"/>
                    </a:solidFill>
                    <a:latin typeface="Candara" panose="020E0502030303020204" pitchFamily="34" charset="0"/>
                    <a:cs typeface="Gautami" panose="020B0502040204020203" pitchFamily="34" charset="0"/>
                  </a:rPr>
                  <a:t>GDP in 2016 </a:t>
                </a:r>
                <a:r>
                  <a:rPr lang="en-US" sz="1300" kern="0" dirty="0">
                    <a:solidFill>
                      <a:srgbClr val="000000"/>
                    </a:solidFill>
                    <a:latin typeface="Candara" panose="020E0502030303020204" pitchFamily="34" charset="0"/>
                    <a:cs typeface="Gautami" panose="020B0502040204020203" pitchFamily="34" charset="0"/>
                  </a:rPr>
                  <a:t>(22.5 times increase since 1947)</a:t>
                </a:r>
              </a:p>
            </p:txBody>
          </p:sp>
        </p:grpSp>
        <p:grpSp>
          <p:nvGrpSpPr>
            <p:cNvPr id="73" name="Group 72"/>
            <p:cNvGrpSpPr/>
            <p:nvPr/>
          </p:nvGrpSpPr>
          <p:grpSpPr>
            <a:xfrm>
              <a:off x="4576721" y="1678737"/>
              <a:ext cx="2078182" cy="1299679"/>
              <a:chOff x="7238270" y="2947263"/>
              <a:chExt cx="2286000" cy="1472969"/>
            </a:xfrm>
            <a:noFill/>
          </p:grpSpPr>
          <p:sp>
            <p:nvSpPr>
              <p:cNvPr id="75" name="Oval 74"/>
              <p:cNvSpPr/>
              <p:nvPr/>
            </p:nvSpPr>
            <p:spPr>
              <a:xfrm>
                <a:off x="7238270" y="2947263"/>
                <a:ext cx="2286000" cy="1472969"/>
              </a:xfrm>
              <a:prstGeom prst="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Candara" panose="020E0502030303020204" pitchFamily="34" charset="0"/>
                  <a:cs typeface="Gautami" panose="020B0502040204020203" pitchFamily="34" charset="0"/>
                </a:endParaRPr>
              </a:p>
            </p:txBody>
          </p:sp>
          <p:sp>
            <p:nvSpPr>
              <p:cNvPr id="76" name="Text Box 10"/>
              <p:cNvSpPr txBox="1">
                <a:spLocks noChangeArrowheads="1"/>
              </p:cNvSpPr>
              <p:nvPr/>
            </p:nvSpPr>
            <p:spPr bwMode="auto">
              <a:xfrm>
                <a:off x="7238270" y="3063981"/>
                <a:ext cx="2240280" cy="1163718"/>
              </a:xfrm>
              <a:prstGeom prst="rect">
                <a:avLst/>
              </a:prstGeom>
              <a:grpFill/>
              <a:ln w="12700" algn="ctr">
                <a:noFill/>
                <a:miter lim="800000"/>
                <a:headEnd/>
                <a:tailEnd type="none" w="sm" len="med"/>
              </a:ln>
            </p:spPr>
            <p:txBody>
              <a:bodyPr wrap="square" lIns="18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r>
                  <a:rPr lang="en-US" sz="2200" b="1" kern="0" dirty="0">
                    <a:solidFill>
                      <a:schemeClr val="accent5">
                        <a:lumMod val="75000"/>
                      </a:schemeClr>
                    </a:solidFill>
                    <a:latin typeface="Candara" panose="020E0502030303020204" pitchFamily="34" charset="0"/>
                    <a:cs typeface="Gautami" panose="020B0502040204020203" pitchFamily="34" charset="0"/>
                  </a:rPr>
                  <a:t>7.1%</a:t>
                </a:r>
              </a:p>
              <a:p>
                <a:pPr algn="ctr" defTabSz="859048">
                  <a:defRPr/>
                </a:pPr>
                <a:r>
                  <a:rPr lang="en-US" kern="0" dirty="0">
                    <a:solidFill>
                      <a:srgbClr val="080808"/>
                    </a:solidFill>
                    <a:latin typeface="Candara" panose="020E0502030303020204" pitchFamily="34" charset="0"/>
                    <a:cs typeface="Gautami" panose="020B0502040204020203" pitchFamily="34" charset="0"/>
                  </a:rPr>
                  <a:t>growth rate in 2016-17</a:t>
                </a:r>
              </a:p>
            </p:txBody>
          </p:sp>
        </p:grpSp>
        <p:grpSp>
          <p:nvGrpSpPr>
            <p:cNvPr id="77" name="Group 76"/>
            <p:cNvGrpSpPr/>
            <p:nvPr/>
          </p:nvGrpSpPr>
          <p:grpSpPr>
            <a:xfrm>
              <a:off x="4540708" y="4774623"/>
              <a:ext cx="2232019" cy="1488475"/>
              <a:chOff x="3296285" y="4567781"/>
              <a:chExt cx="2455221" cy="1686939"/>
            </a:xfrm>
            <a:noFill/>
          </p:grpSpPr>
          <p:sp>
            <p:nvSpPr>
              <p:cNvPr id="78" name="Oval 77"/>
              <p:cNvSpPr/>
              <p:nvPr/>
            </p:nvSpPr>
            <p:spPr>
              <a:xfrm>
                <a:off x="3357245" y="4768068"/>
                <a:ext cx="2286000" cy="1472969"/>
              </a:xfrm>
              <a:prstGeom prst="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Candara" panose="020E0502030303020204" pitchFamily="34" charset="0"/>
                  <a:cs typeface="Gautami" panose="020B0502040204020203" pitchFamily="34" charset="0"/>
                </a:endParaRPr>
              </a:p>
            </p:txBody>
          </p:sp>
          <p:sp>
            <p:nvSpPr>
              <p:cNvPr id="79" name="Text Box 10"/>
              <p:cNvSpPr txBox="1">
                <a:spLocks noChangeArrowheads="1"/>
              </p:cNvSpPr>
              <p:nvPr/>
            </p:nvSpPr>
            <p:spPr bwMode="auto">
              <a:xfrm>
                <a:off x="3296285" y="4567781"/>
                <a:ext cx="2455221" cy="1686939"/>
              </a:xfrm>
              <a:prstGeom prst="rect">
                <a:avLst/>
              </a:prstGeom>
              <a:grpFill/>
              <a:ln w="12700" algn="ctr">
                <a:noFill/>
                <a:miter lim="800000"/>
                <a:headEnd/>
                <a:tailEnd type="none" w="sm" len="med"/>
              </a:ln>
            </p:spPr>
            <p:txBody>
              <a:bodyPr wrap="square" lIns="36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endParaRPr lang="en-US" sz="2200" b="1" kern="0" dirty="0">
                  <a:solidFill>
                    <a:schemeClr val="accent2"/>
                  </a:solidFill>
                  <a:latin typeface="Candara" panose="020E0502030303020204" pitchFamily="34" charset="0"/>
                  <a:cs typeface="Gautami" panose="020B0502040204020203" pitchFamily="34" charset="0"/>
                </a:endParaRPr>
              </a:p>
              <a:p>
                <a:pPr algn="ctr" defTabSz="859048">
                  <a:defRPr/>
                </a:pPr>
                <a:r>
                  <a:rPr lang="en-US" sz="2200" b="1" kern="0" dirty="0">
                    <a:solidFill>
                      <a:schemeClr val="accent5">
                        <a:lumMod val="75000"/>
                      </a:schemeClr>
                    </a:solidFill>
                    <a:latin typeface="Candara" panose="020E0502030303020204" pitchFamily="34" charset="0"/>
                    <a:cs typeface="Gautami" panose="020B0502040204020203" pitchFamily="34" charset="0"/>
                  </a:rPr>
                  <a:t>650 mn</a:t>
                </a:r>
              </a:p>
              <a:p>
                <a:pPr algn="ctr" defTabSz="859048">
                  <a:defRPr/>
                </a:pPr>
                <a:r>
                  <a:rPr lang="en-US" sz="1600" kern="0" dirty="0">
                    <a:solidFill>
                      <a:srgbClr val="000000"/>
                    </a:solidFill>
                    <a:latin typeface="Candara" panose="020E0502030303020204" pitchFamily="34" charset="0"/>
                    <a:cs typeface="Gautami" panose="020B0502040204020203" pitchFamily="34" charset="0"/>
                  </a:rPr>
                  <a:t>India’s labor force by 2030, fastest growth in the world.</a:t>
                </a:r>
              </a:p>
            </p:txBody>
          </p:sp>
        </p:grpSp>
        <p:grpSp>
          <p:nvGrpSpPr>
            <p:cNvPr id="82" name="Group 81"/>
            <p:cNvGrpSpPr/>
            <p:nvPr/>
          </p:nvGrpSpPr>
          <p:grpSpPr>
            <a:xfrm>
              <a:off x="55135" y="4958870"/>
              <a:ext cx="2286000" cy="1299679"/>
              <a:chOff x="1341120" y="5567911"/>
              <a:chExt cx="2514600" cy="1472969"/>
            </a:xfrm>
            <a:noFill/>
          </p:grpSpPr>
          <p:sp>
            <p:nvSpPr>
              <p:cNvPr id="83" name="Text Box 10"/>
              <p:cNvSpPr txBox="1">
                <a:spLocks noChangeArrowheads="1"/>
              </p:cNvSpPr>
              <p:nvPr/>
            </p:nvSpPr>
            <p:spPr bwMode="auto">
              <a:xfrm>
                <a:off x="1341120" y="5770898"/>
                <a:ext cx="2514600" cy="1006752"/>
              </a:xfrm>
              <a:prstGeom prst="rect">
                <a:avLst/>
              </a:prstGeom>
              <a:grpFill/>
              <a:ln w="12700" algn="ctr">
                <a:noFill/>
                <a:miter lim="800000"/>
                <a:headEnd/>
                <a:tailEnd type="none" w="sm" len="med"/>
              </a:ln>
            </p:spPr>
            <p:txBody>
              <a:bodyPr wrap="square" lIns="36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r>
                  <a:rPr lang="en-US" sz="2500" b="1" kern="0" dirty="0">
                    <a:solidFill>
                      <a:schemeClr val="accent5">
                        <a:lumMod val="75000"/>
                      </a:schemeClr>
                    </a:solidFill>
                    <a:latin typeface="Candara" panose="020E0502030303020204" pitchFamily="34" charset="0"/>
                    <a:cs typeface="Gautami" panose="020B0502040204020203" pitchFamily="34" charset="0"/>
                  </a:rPr>
                  <a:t>1.3 bn</a:t>
                </a:r>
              </a:p>
              <a:p>
                <a:pPr algn="ctr" defTabSz="859048">
                  <a:defRPr/>
                </a:pPr>
                <a:r>
                  <a:rPr lang="en-US" sz="1400" kern="0" dirty="0">
                    <a:solidFill>
                      <a:srgbClr val="000000"/>
                    </a:solidFill>
                    <a:latin typeface="Candara" panose="020E0502030303020204" pitchFamily="34" charset="0"/>
                    <a:cs typeface="Gautami" panose="020B0502040204020203" pitchFamily="34" charset="0"/>
                  </a:rPr>
                  <a:t>Population in 2014. (360 mn in 1947; 1.65 bn by 2050)</a:t>
                </a:r>
              </a:p>
            </p:txBody>
          </p:sp>
          <p:sp>
            <p:nvSpPr>
              <p:cNvPr id="86" name="Oval 85"/>
              <p:cNvSpPr/>
              <p:nvPr/>
            </p:nvSpPr>
            <p:spPr>
              <a:xfrm>
                <a:off x="1447799" y="5567911"/>
                <a:ext cx="2286000" cy="1472969"/>
              </a:xfrm>
              <a:prstGeom prst="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00" dirty="0">
                  <a:latin typeface="Candara" panose="020E0502030303020204" pitchFamily="34" charset="0"/>
                  <a:cs typeface="Gautami" panose="020B0502040204020203" pitchFamily="34" charset="0"/>
                </a:endParaRPr>
              </a:p>
            </p:txBody>
          </p:sp>
        </p:grpSp>
        <p:grpSp>
          <p:nvGrpSpPr>
            <p:cNvPr id="87" name="Group 86"/>
            <p:cNvGrpSpPr/>
            <p:nvPr/>
          </p:nvGrpSpPr>
          <p:grpSpPr>
            <a:xfrm>
              <a:off x="157134" y="3266934"/>
              <a:ext cx="2128867" cy="1305823"/>
              <a:chOff x="340251" y="1164476"/>
              <a:chExt cx="2341754" cy="1472969"/>
            </a:xfrm>
          </p:grpSpPr>
          <p:sp>
            <p:nvSpPr>
              <p:cNvPr id="94" name="Text Box 10"/>
              <p:cNvSpPr txBox="1">
                <a:spLocks noChangeArrowheads="1"/>
              </p:cNvSpPr>
              <p:nvPr/>
            </p:nvSpPr>
            <p:spPr bwMode="auto">
              <a:xfrm>
                <a:off x="340251" y="1445310"/>
                <a:ext cx="2341754" cy="1019374"/>
              </a:xfrm>
              <a:prstGeom prst="rect">
                <a:avLst/>
              </a:prstGeom>
              <a:noFill/>
              <a:ln w="12700" algn="ctr">
                <a:noFill/>
                <a:miter lim="800000"/>
                <a:headEnd/>
                <a:tailEnd type="none" w="sm" len="med"/>
              </a:ln>
            </p:spPr>
            <p:txBody>
              <a:bodyPr wrap="square" lIns="36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r>
                  <a:rPr lang="en-US" sz="2200" b="1" kern="0" dirty="0">
                    <a:solidFill>
                      <a:schemeClr val="accent5">
                        <a:lumMod val="75000"/>
                      </a:schemeClr>
                    </a:solidFill>
                    <a:latin typeface="Candara" panose="020E0502030303020204" pitchFamily="34" charset="0"/>
                    <a:cs typeface="Gautami" panose="020B0502040204020203" pitchFamily="34" charset="0"/>
                  </a:rPr>
                  <a:t>0.7%</a:t>
                </a:r>
              </a:p>
              <a:p>
                <a:pPr algn="ctr" defTabSz="859048">
                  <a:defRPr/>
                </a:pPr>
                <a:r>
                  <a:rPr lang="en-US" sz="1600" kern="0" dirty="0">
                    <a:solidFill>
                      <a:srgbClr val="080808"/>
                    </a:solidFill>
                    <a:latin typeface="Candara" panose="020E0502030303020204" pitchFamily="34" charset="0"/>
                    <a:cs typeface="Gautami" panose="020B0502040204020203" pitchFamily="34" charset="0"/>
                  </a:rPr>
                  <a:t>Current account deficit in 2016-17</a:t>
                </a:r>
              </a:p>
            </p:txBody>
          </p:sp>
          <p:sp>
            <p:nvSpPr>
              <p:cNvPr id="95" name="Oval 94"/>
              <p:cNvSpPr/>
              <p:nvPr/>
            </p:nvSpPr>
            <p:spPr>
              <a:xfrm>
                <a:off x="360187" y="1164476"/>
                <a:ext cx="2286000" cy="1472969"/>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Candara" panose="020E0502030303020204" pitchFamily="34" charset="0"/>
                  <a:cs typeface="Gautami" panose="020B0502040204020203" pitchFamily="34" charset="0"/>
                </a:endParaRPr>
              </a:p>
            </p:txBody>
          </p:sp>
        </p:grpSp>
        <p:grpSp>
          <p:nvGrpSpPr>
            <p:cNvPr id="128" name="Group 127"/>
            <p:cNvGrpSpPr/>
            <p:nvPr/>
          </p:nvGrpSpPr>
          <p:grpSpPr>
            <a:xfrm>
              <a:off x="2286001" y="3266935"/>
              <a:ext cx="2232019" cy="1305822"/>
              <a:chOff x="6475419" y="3023241"/>
              <a:chExt cx="2455221" cy="1479931"/>
            </a:xfrm>
            <a:noFill/>
          </p:grpSpPr>
          <p:sp>
            <p:nvSpPr>
              <p:cNvPr id="129" name="Text Box 10"/>
              <p:cNvSpPr txBox="1">
                <a:spLocks noChangeArrowheads="1"/>
              </p:cNvSpPr>
              <p:nvPr/>
            </p:nvSpPr>
            <p:spPr bwMode="auto">
              <a:xfrm>
                <a:off x="6475419" y="3218742"/>
                <a:ext cx="2455221" cy="1093955"/>
              </a:xfrm>
              <a:prstGeom prst="rect">
                <a:avLst/>
              </a:prstGeom>
              <a:grpFill/>
              <a:ln w="12700" algn="ctr">
                <a:noFill/>
                <a:miter lim="800000"/>
                <a:headEnd/>
                <a:tailEnd type="none" w="sm" len="med"/>
              </a:ln>
            </p:spPr>
            <p:txBody>
              <a:bodyPr wrap="square" lIns="36000" tIns="36000" rIns="36000" bIns="36000" anchor="ctr" anchorCtr="1">
                <a:spAutoFit/>
              </a:bodyPr>
              <a:lstStyle>
                <a:defPPr>
                  <a:defRPr lang="en-US"/>
                </a:defPPr>
                <a:lvl1pPr marL="0" algn="l" defTabSz="1024128" rtl="0" eaLnBrk="1" latinLnBrk="0" hangingPunct="1">
                  <a:defRPr sz="2000" kern="1200">
                    <a:solidFill>
                      <a:schemeClr val="tx1"/>
                    </a:solidFill>
                    <a:latin typeface="+mn-lt"/>
                    <a:ea typeface="+mn-ea"/>
                    <a:cs typeface="+mn-cs"/>
                  </a:defRPr>
                </a:lvl1pPr>
                <a:lvl2pPr marL="512064" algn="l" defTabSz="1024128" rtl="0" eaLnBrk="1" latinLnBrk="0" hangingPunct="1">
                  <a:defRPr sz="2000" kern="1200">
                    <a:solidFill>
                      <a:schemeClr val="tx1"/>
                    </a:solidFill>
                    <a:latin typeface="+mn-lt"/>
                    <a:ea typeface="+mn-ea"/>
                    <a:cs typeface="+mn-cs"/>
                  </a:defRPr>
                </a:lvl2pPr>
                <a:lvl3pPr marL="1024128" algn="l" defTabSz="1024128" rtl="0" eaLnBrk="1" latinLnBrk="0" hangingPunct="1">
                  <a:defRPr sz="2000" kern="1200">
                    <a:solidFill>
                      <a:schemeClr val="tx1"/>
                    </a:solidFill>
                    <a:latin typeface="+mn-lt"/>
                    <a:ea typeface="+mn-ea"/>
                    <a:cs typeface="+mn-cs"/>
                  </a:defRPr>
                </a:lvl3pPr>
                <a:lvl4pPr marL="1536192" algn="l" defTabSz="1024128" rtl="0" eaLnBrk="1" latinLnBrk="0" hangingPunct="1">
                  <a:defRPr sz="2000" kern="1200">
                    <a:solidFill>
                      <a:schemeClr val="tx1"/>
                    </a:solidFill>
                    <a:latin typeface="+mn-lt"/>
                    <a:ea typeface="+mn-ea"/>
                    <a:cs typeface="+mn-cs"/>
                  </a:defRPr>
                </a:lvl4pPr>
                <a:lvl5pPr marL="2048256" algn="l" defTabSz="1024128" rtl="0" eaLnBrk="1" latinLnBrk="0" hangingPunct="1">
                  <a:defRPr sz="2000" kern="1200">
                    <a:solidFill>
                      <a:schemeClr val="tx1"/>
                    </a:solidFill>
                    <a:latin typeface="+mn-lt"/>
                    <a:ea typeface="+mn-ea"/>
                    <a:cs typeface="+mn-cs"/>
                  </a:defRPr>
                </a:lvl5pPr>
                <a:lvl6pPr marL="2560320" algn="l" defTabSz="1024128" rtl="0" eaLnBrk="1" latinLnBrk="0" hangingPunct="1">
                  <a:defRPr sz="2000" kern="1200">
                    <a:solidFill>
                      <a:schemeClr val="tx1"/>
                    </a:solidFill>
                    <a:latin typeface="+mn-lt"/>
                    <a:ea typeface="+mn-ea"/>
                    <a:cs typeface="+mn-cs"/>
                  </a:defRPr>
                </a:lvl6pPr>
                <a:lvl7pPr marL="3072384" algn="l" defTabSz="1024128" rtl="0" eaLnBrk="1" latinLnBrk="0" hangingPunct="1">
                  <a:defRPr sz="2000" kern="1200">
                    <a:solidFill>
                      <a:schemeClr val="tx1"/>
                    </a:solidFill>
                    <a:latin typeface="+mn-lt"/>
                    <a:ea typeface="+mn-ea"/>
                    <a:cs typeface="+mn-cs"/>
                  </a:defRPr>
                </a:lvl7pPr>
                <a:lvl8pPr marL="3584448" algn="l" defTabSz="1024128" rtl="0" eaLnBrk="1" latinLnBrk="0" hangingPunct="1">
                  <a:defRPr sz="2000" kern="1200">
                    <a:solidFill>
                      <a:schemeClr val="tx1"/>
                    </a:solidFill>
                    <a:latin typeface="+mn-lt"/>
                    <a:ea typeface="+mn-ea"/>
                    <a:cs typeface="+mn-cs"/>
                  </a:defRPr>
                </a:lvl8pPr>
                <a:lvl9pPr marL="4096512" algn="l" defTabSz="1024128" rtl="0" eaLnBrk="1" latinLnBrk="0" hangingPunct="1">
                  <a:defRPr sz="2000" kern="1200">
                    <a:solidFill>
                      <a:schemeClr val="tx1"/>
                    </a:solidFill>
                    <a:latin typeface="+mn-lt"/>
                    <a:ea typeface="+mn-ea"/>
                    <a:cs typeface="+mn-cs"/>
                  </a:defRPr>
                </a:lvl9pPr>
              </a:lstStyle>
              <a:p>
                <a:pPr algn="ctr" defTabSz="859048">
                  <a:defRPr/>
                </a:pPr>
                <a:r>
                  <a:rPr lang="en-US" sz="2200" b="1" kern="0" dirty="0">
                    <a:solidFill>
                      <a:schemeClr val="accent5">
                        <a:lumMod val="75000"/>
                      </a:schemeClr>
                    </a:solidFill>
                    <a:latin typeface="Candara" panose="020E0502030303020204" pitchFamily="34" charset="0"/>
                    <a:cs typeface="Gautami" panose="020B0502040204020203" pitchFamily="34" charset="0"/>
                  </a:rPr>
                  <a:t>USD 60.1 bn </a:t>
                </a:r>
              </a:p>
              <a:p>
                <a:pPr algn="ctr" defTabSz="859048">
                  <a:defRPr/>
                </a:pPr>
                <a:r>
                  <a:rPr lang="en-US" sz="1600" kern="0" dirty="0">
                    <a:solidFill>
                      <a:srgbClr val="080808"/>
                    </a:solidFill>
                    <a:latin typeface="Candara" panose="020E0502030303020204" pitchFamily="34" charset="0"/>
                    <a:cs typeface="Gautami" panose="020B0502040204020203" pitchFamily="34" charset="0"/>
                  </a:rPr>
                  <a:t>Gross FDI</a:t>
                </a:r>
                <a:r>
                  <a:rPr lang="en-US" b="1" kern="0" dirty="0">
                    <a:solidFill>
                      <a:srgbClr val="080808"/>
                    </a:solidFill>
                    <a:latin typeface="Candara" panose="020E0502030303020204" pitchFamily="34" charset="0"/>
                    <a:cs typeface="Gautami" panose="020B0502040204020203" pitchFamily="34" charset="0"/>
                  </a:rPr>
                  <a:t> </a:t>
                </a:r>
                <a:r>
                  <a:rPr lang="en-US" sz="1600" kern="0" dirty="0">
                    <a:solidFill>
                      <a:srgbClr val="080808"/>
                    </a:solidFill>
                    <a:latin typeface="Candara" panose="020E0502030303020204" pitchFamily="34" charset="0"/>
                    <a:cs typeface="Gautami" panose="020B0502040204020203" pitchFamily="34" charset="0"/>
                  </a:rPr>
                  <a:t>inflows </a:t>
                </a:r>
                <a:r>
                  <a:rPr lang="en-IN" sz="1600" kern="0" dirty="0">
                    <a:solidFill>
                      <a:srgbClr val="080808"/>
                    </a:solidFill>
                    <a:latin typeface="Candara" panose="020E0502030303020204" pitchFamily="34" charset="0"/>
                    <a:cs typeface="Gautami" panose="020B0502040204020203" pitchFamily="34" charset="0"/>
                  </a:rPr>
                  <a:t>in 2016-17</a:t>
                </a:r>
                <a:endParaRPr lang="en-US" sz="1600" kern="0" dirty="0">
                  <a:solidFill>
                    <a:srgbClr val="080808"/>
                  </a:solidFill>
                  <a:latin typeface="Candara" panose="020E0502030303020204" pitchFamily="34" charset="0"/>
                  <a:cs typeface="Gautami" panose="020B0502040204020203" pitchFamily="34" charset="0"/>
                </a:endParaRPr>
              </a:p>
            </p:txBody>
          </p:sp>
          <p:sp>
            <p:nvSpPr>
              <p:cNvPr id="130" name="Oval 92"/>
              <p:cNvSpPr/>
              <p:nvPr/>
            </p:nvSpPr>
            <p:spPr>
              <a:xfrm>
                <a:off x="6583681" y="3023241"/>
                <a:ext cx="2286001" cy="1479931"/>
              </a:xfrm>
              <a:prstGeom prst="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Candara" panose="020E0502030303020204" pitchFamily="34" charset="0"/>
                  <a:cs typeface="Gautami" panose="020B0502040204020203" pitchFamily="34" charset="0"/>
                </a:endParaRPr>
              </a:p>
            </p:txBody>
          </p:sp>
        </p:grpSp>
      </p:grpSp>
      <p:sp>
        <p:nvSpPr>
          <p:cNvPr id="47" name="Title 1"/>
          <p:cNvSpPr txBox="1">
            <a:spLocks/>
          </p:cNvSpPr>
          <p:nvPr/>
        </p:nvSpPr>
        <p:spPr>
          <a:xfrm>
            <a:off x="533400" y="228600"/>
            <a:ext cx="8153400" cy="838200"/>
          </a:xfrm>
          <a:prstGeom prst="rect">
            <a:avLst/>
          </a:prstGeom>
        </p:spPr>
        <p:txBody>
          <a:bodyPr/>
          <a:lstStyle>
            <a:lvl1pPr algn="l" rtl="0" fontAlgn="base">
              <a:spcBef>
                <a:spcPct val="0"/>
              </a:spcBef>
              <a:spcAft>
                <a:spcPct val="0"/>
              </a:spcAft>
              <a:defRPr lang="en-US" sz="2400" kern="1200" dirty="0">
                <a:solidFill>
                  <a:schemeClr val="tx2"/>
                </a:solidFill>
                <a:latin typeface="Cambria" panose="02040503050406030204" pitchFamily="18" charset="0"/>
                <a:ea typeface="+mj-ea"/>
                <a:cs typeface="+mj-cs"/>
              </a:defRPr>
            </a:lvl1pPr>
            <a:lvl2pPr algn="l" rtl="0" fontAlgn="base">
              <a:spcBef>
                <a:spcPct val="0"/>
              </a:spcBef>
              <a:spcAft>
                <a:spcPct val="0"/>
              </a:spcAft>
              <a:defRPr sz="2400">
                <a:solidFill>
                  <a:schemeClr val="tx2"/>
                </a:solidFill>
                <a:latin typeface="Cambria" pitchFamily="18" charset="0"/>
              </a:defRPr>
            </a:lvl2pPr>
            <a:lvl3pPr algn="l" rtl="0" fontAlgn="base">
              <a:spcBef>
                <a:spcPct val="0"/>
              </a:spcBef>
              <a:spcAft>
                <a:spcPct val="0"/>
              </a:spcAft>
              <a:defRPr sz="2400">
                <a:solidFill>
                  <a:schemeClr val="tx2"/>
                </a:solidFill>
                <a:latin typeface="Cambria" pitchFamily="18" charset="0"/>
              </a:defRPr>
            </a:lvl3pPr>
            <a:lvl4pPr algn="l" rtl="0" fontAlgn="base">
              <a:spcBef>
                <a:spcPct val="0"/>
              </a:spcBef>
              <a:spcAft>
                <a:spcPct val="0"/>
              </a:spcAft>
              <a:defRPr sz="2400">
                <a:solidFill>
                  <a:schemeClr val="tx2"/>
                </a:solidFill>
                <a:latin typeface="Cambria" pitchFamily="18" charset="0"/>
              </a:defRPr>
            </a:lvl4pPr>
            <a:lvl5pPr algn="l" rtl="0" fontAlgn="base">
              <a:spcBef>
                <a:spcPct val="0"/>
              </a:spcBef>
              <a:spcAft>
                <a:spcPct val="0"/>
              </a:spcAft>
              <a:defRPr sz="2400">
                <a:solidFill>
                  <a:schemeClr val="tx2"/>
                </a:solidFill>
                <a:latin typeface="Cambria" pitchFamily="18"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a:lstStyle>
          <a:p>
            <a:pPr eaLnBrk="1" hangingPunct="1"/>
            <a:r>
              <a:rPr lang="en-IN" sz="2800" dirty="0">
                <a:latin typeface="Candara" panose="020E0502030303020204" pitchFamily="34" charset="0"/>
              </a:rPr>
              <a:t>Indian Economy: Snapshot</a:t>
            </a:r>
          </a:p>
        </p:txBody>
      </p:sp>
      <p:sp>
        <p:nvSpPr>
          <p:cNvPr id="48" name="Slide Number Placeholder 4"/>
          <p:cNvSpPr txBox="1">
            <a:spLocks/>
          </p:cNvSpPr>
          <p:nvPr/>
        </p:nvSpPr>
        <p:spPr>
          <a:xfrm>
            <a:off x="0" y="960437"/>
            <a:ext cx="533400" cy="244475"/>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fld id="{7900E5B6-CC85-4E30-9114-1363F21F97BF}" type="slidenum">
              <a:rPr lang="en-US" altLang="en-US" sz="1000" b="1" smtClean="0">
                <a:solidFill>
                  <a:schemeClr val="bg1"/>
                </a:solidFill>
                <a:latin typeface="Cambria" panose="02040503050406030204" pitchFamily="18" charset="0"/>
              </a:rPr>
              <a:pPr algn="ctr"/>
              <a:t>2</a:t>
            </a:fld>
            <a:endParaRPr lang="en-US" altLang="en-US" sz="1000" b="1" dirty="0">
              <a:solidFill>
                <a:schemeClr val="bg1"/>
              </a:solidFill>
              <a:latin typeface="Cambria" panose="02040503050406030204" pitchFamily="18" charset="0"/>
            </a:endParaRPr>
          </a:p>
        </p:txBody>
      </p:sp>
      <p:sp>
        <p:nvSpPr>
          <p:cNvPr id="41" name="Rectangle 40"/>
          <p:cNvSpPr/>
          <p:nvPr/>
        </p:nvSpPr>
        <p:spPr>
          <a:xfrm>
            <a:off x="304800" y="1230868"/>
            <a:ext cx="8610600" cy="369332"/>
          </a:xfrm>
          <a:prstGeom prst="rect">
            <a:avLst/>
          </a:prstGeom>
          <a:solidFill>
            <a:schemeClr val="accent6">
              <a:lumMod val="60000"/>
              <a:lumOff val="40000"/>
            </a:schemeClr>
          </a:solidFill>
        </p:spPr>
        <p:txBody>
          <a:bodyPr wrap="square">
            <a:spAutoFit/>
          </a:bodyPr>
          <a:lstStyle/>
          <a:p>
            <a:pPr marL="342900" indent="-342900" algn="ctr">
              <a:spcBef>
                <a:spcPct val="20000"/>
              </a:spcBef>
              <a:buFont typeface="Arial" charset="0"/>
              <a:buNone/>
              <a:defRPr/>
            </a:pPr>
            <a:r>
              <a:rPr lang="en-US" b="1" i="1" dirty="0">
                <a:latin typeface="Candara" panose="020E0502030303020204" pitchFamily="34" charset="0"/>
              </a:rPr>
              <a:t>Last two decades have seen India emerge as an important economy on the global map</a:t>
            </a:r>
            <a:endParaRPr lang="en-US" b="1" dirty="0">
              <a:latin typeface="Candara" panose="020E0502030303020204" pitchFamily="34" charset="0"/>
            </a:endParaRPr>
          </a:p>
        </p:txBody>
      </p:sp>
    </p:spTree>
    <p:extLst>
      <p:ext uri="{BB962C8B-B14F-4D97-AF65-F5344CB8AC3E}">
        <p14:creationId xmlns:p14="http://schemas.microsoft.com/office/powerpoint/2010/main" val="387472627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680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95400"/>
            <a:ext cx="8001000" cy="369332"/>
          </a:xfrm>
          <a:solidFill>
            <a:schemeClr val="bg2">
              <a:lumMod val="90000"/>
            </a:schemeClr>
          </a:solidFill>
        </p:spPr>
        <p:txBody>
          <a:bodyPr wrap="square">
            <a:spAutoFit/>
          </a:bodyPr>
          <a:lstStyle/>
          <a:p>
            <a:pPr marL="342900" indent="-342900" algn="ctr">
              <a:spcBef>
                <a:spcPct val="20000"/>
              </a:spcBef>
              <a:buFont typeface="Arial" charset="0"/>
              <a:buNone/>
            </a:pPr>
            <a:r>
              <a:rPr lang="en-US" sz="1800" b="1" i="1" dirty="0">
                <a:solidFill>
                  <a:schemeClr val="tx1"/>
                </a:solidFill>
                <a:latin typeface="Candara" panose="020E0502030303020204" pitchFamily="34" charset="0"/>
                <a:ea typeface="+mn-ea"/>
                <a:cs typeface="+mn-cs"/>
              </a:rPr>
              <a:t>Percentage Share in Global GNI (PPP) - 2016</a:t>
            </a:r>
          </a:p>
        </p:txBody>
      </p:sp>
      <p:sp>
        <p:nvSpPr>
          <p:cNvPr id="5" name="Title 1"/>
          <p:cNvSpPr txBox="1">
            <a:spLocks/>
          </p:cNvSpPr>
          <p:nvPr/>
        </p:nvSpPr>
        <p:spPr>
          <a:xfrm>
            <a:off x="612648" y="304800"/>
            <a:ext cx="8153400" cy="838200"/>
          </a:xfrm>
          <a:prstGeom prst="rect">
            <a:avLst/>
          </a:prstGeom>
        </p:spPr>
        <p:txBody>
          <a:bodyPr/>
          <a:lstStyle>
            <a:lvl1pPr algn="l" rtl="0" fontAlgn="base">
              <a:spcBef>
                <a:spcPct val="0"/>
              </a:spcBef>
              <a:spcAft>
                <a:spcPct val="0"/>
              </a:spcAft>
              <a:defRPr lang="en-US" sz="2400" kern="1200" dirty="0">
                <a:solidFill>
                  <a:schemeClr val="tx2"/>
                </a:solidFill>
                <a:latin typeface="Cambria" panose="02040503050406030204" pitchFamily="18" charset="0"/>
                <a:ea typeface="+mj-ea"/>
                <a:cs typeface="+mj-cs"/>
              </a:defRPr>
            </a:lvl1pPr>
            <a:lvl2pPr algn="l" rtl="0" fontAlgn="base">
              <a:spcBef>
                <a:spcPct val="0"/>
              </a:spcBef>
              <a:spcAft>
                <a:spcPct val="0"/>
              </a:spcAft>
              <a:defRPr sz="2400">
                <a:solidFill>
                  <a:schemeClr val="tx2"/>
                </a:solidFill>
                <a:latin typeface="Cambria" pitchFamily="18" charset="0"/>
              </a:defRPr>
            </a:lvl2pPr>
            <a:lvl3pPr algn="l" rtl="0" fontAlgn="base">
              <a:spcBef>
                <a:spcPct val="0"/>
              </a:spcBef>
              <a:spcAft>
                <a:spcPct val="0"/>
              </a:spcAft>
              <a:defRPr sz="2400">
                <a:solidFill>
                  <a:schemeClr val="tx2"/>
                </a:solidFill>
                <a:latin typeface="Cambria" pitchFamily="18" charset="0"/>
              </a:defRPr>
            </a:lvl3pPr>
            <a:lvl4pPr algn="l" rtl="0" fontAlgn="base">
              <a:spcBef>
                <a:spcPct val="0"/>
              </a:spcBef>
              <a:spcAft>
                <a:spcPct val="0"/>
              </a:spcAft>
              <a:defRPr sz="2400">
                <a:solidFill>
                  <a:schemeClr val="tx2"/>
                </a:solidFill>
                <a:latin typeface="Cambria" pitchFamily="18" charset="0"/>
              </a:defRPr>
            </a:lvl4pPr>
            <a:lvl5pPr algn="l" rtl="0" fontAlgn="base">
              <a:spcBef>
                <a:spcPct val="0"/>
              </a:spcBef>
              <a:spcAft>
                <a:spcPct val="0"/>
              </a:spcAft>
              <a:defRPr sz="2400">
                <a:solidFill>
                  <a:schemeClr val="tx2"/>
                </a:solidFill>
                <a:latin typeface="Cambria" pitchFamily="18"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a:lstStyle>
          <a:p>
            <a:pPr eaLnBrk="1" hangingPunct="1"/>
            <a:r>
              <a:rPr lang="en-IN" b="1" dirty="0">
                <a:latin typeface="Candara" panose="020E0502030303020204" pitchFamily="34" charset="0"/>
              </a:rPr>
              <a:t>India third largest economy in the world in PPP terms</a:t>
            </a:r>
          </a:p>
        </p:txBody>
      </p:sp>
      <p:sp>
        <p:nvSpPr>
          <p:cNvPr id="6" name="Slide Number Placeholder 4"/>
          <p:cNvSpPr>
            <a:spLocks noGrp="1"/>
          </p:cNvSpPr>
          <p:nvPr>
            <p:ph type="sldNum" sz="quarter" idx="11"/>
          </p:nvPr>
        </p:nvSpPr>
        <p:spPr>
          <a:xfrm>
            <a:off x="0" y="960437"/>
            <a:ext cx="533400" cy="244475"/>
          </a:xfrm>
        </p:spPr>
        <p:txBody>
          <a:bodyPr/>
          <a:lstStyle/>
          <a:p>
            <a:fld id="{7900E5B6-CC85-4E30-9114-1363F21F97BF}" type="slidenum">
              <a:rPr lang="en-US" altLang="en-US" b="1" smtClean="0"/>
              <a:pPr/>
              <a:t>3</a:t>
            </a:fld>
            <a:endParaRPr lang="en-US" altLang="en-US" b="1" dirty="0"/>
          </a:p>
        </p:txBody>
      </p:sp>
      <p:graphicFrame>
        <p:nvGraphicFramePr>
          <p:cNvPr id="9" name="Chart 8">
            <a:extLst>
              <a:ext uri="{FF2B5EF4-FFF2-40B4-BE49-F238E27FC236}">
                <a16:creationId xmlns:a16="http://schemas.microsoft.com/office/drawing/2014/main" xmlns="" id="{B02878D2-786A-4C5E-A917-66AC8B521AD3}"/>
              </a:ext>
            </a:extLst>
          </p:cNvPr>
          <p:cNvGraphicFramePr>
            <a:graphicFrameLocks/>
          </p:cNvGraphicFramePr>
          <p:nvPr>
            <p:extLst/>
          </p:nvPr>
        </p:nvGraphicFramePr>
        <p:xfrm>
          <a:off x="762000" y="1817132"/>
          <a:ext cx="8001000" cy="42026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946460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TextBox 8"/>
          <p:cNvSpPr txBox="1">
            <a:spLocks noChangeArrowheads="1"/>
          </p:cNvSpPr>
          <p:nvPr/>
        </p:nvSpPr>
        <p:spPr bwMode="auto">
          <a:xfrm>
            <a:off x="914400" y="1219200"/>
            <a:ext cx="7848600" cy="365760"/>
          </a:xfrm>
          <a:prstGeom prst="rect">
            <a:avLst/>
          </a:prstGeom>
          <a:solidFill>
            <a:schemeClr val="accent6">
              <a:lumMod val="60000"/>
              <a:lumOff val="40000"/>
            </a:schemeClr>
          </a:solidFill>
          <a:ln w="9525">
            <a:noFill/>
            <a:miter lim="800000"/>
            <a:headEnd/>
            <a:tailEnd/>
          </a:ln>
          <a:extLst/>
        </p:spPr>
        <p:txBody>
          <a:bodyPr vert="horz" wrap="square" lIns="91440" tIns="45720" rIns="91440" bIns="45720" numCol="1" anchor="ctr" anchorCtr="0" compatLnSpc="1">
            <a:prstTxWarp prst="textNoShape">
              <a:avLst/>
            </a:prstTxWarp>
            <a:spAutoFit/>
          </a:bodyPr>
          <a:lstStyle>
            <a:lvl1pPr marL="342900" indent="-342900" algn="ctr" fontAlgn="base">
              <a:spcBef>
                <a:spcPct val="20000"/>
              </a:spcBef>
              <a:spcAft>
                <a:spcPct val="0"/>
              </a:spcAft>
              <a:buFont typeface="Arial" charset="0"/>
              <a:buNone/>
              <a:defRPr lang="en-US" b="1" i="1">
                <a:latin typeface="Candara" panose="020E0502030303020204" pitchFamily="34" charset="0"/>
              </a:defRPr>
            </a:lvl1pPr>
            <a:lvl2pPr fontAlgn="base">
              <a:spcBef>
                <a:spcPct val="0"/>
              </a:spcBef>
              <a:spcAft>
                <a:spcPct val="0"/>
              </a:spcAft>
              <a:defRPr sz="2400">
                <a:solidFill>
                  <a:schemeClr val="tx2"/>
                </a:solidFill>
                <a:latin typeface="Cambria" pitchFamily="18" charset="0"/>
              </a:defRPr>
            </a:lvl2pPr>
            <a:lvl3pPr fontAlgn="base">
              <a:spcBef>
                <a:spcPct val="0"/>
              </a:spcBef>
              <a:spcAft>
                <a:spcPct val="0"/>
              </a:spcAft>
              <a:defRPr sz="2400">
                <a:solidFill>
                  <a:schemeClr val="tx2"/>
                </a:solidFill>
                <a:latin typeface="Cambria" pitchFamily="18" charset="0"/>
              </a:defRPr>
            </a:lvl3pPr>
            <a:lvl4pPr fontAlgn="base">
              <a:spcBef>
                <a:spcPct val="0"/>
              </a:spcBef>
              <a:spcAft>
                <a:spcPct val="0"/>
              </a:spcAft>
              <a:defRPr sz="2400">
                <a:solidFill>
                  <a:schemeClr val="tx2"/>
                </a:solidFill>
                <a:latin typeface="Cambria" pitchFamily="18" charset="0"/>
              </a:defRPr>
            </a:lvl4pPr>
            <a:lvl5pPr fontAlgn="base">
              <a:spcBef>
                <a:spcPct val="0"/>
              </a:spcBef>
              <a:spcAft>
                <a:spcPct val="0"/>
              </a:spcAft>
              <a:defRPr sz="2400">
                <a:solidFill>
                  <a:schemeClr val="tx2"/>
                </a:solidFill>
                <a:latin typeface="Cambria" pitchFamily="18" charset="0"/>
              </a:defRPr>
            </a:lvl5pPr>
            <a:lvl6pPr marL="457200" fontAlgn="base">
              <a:spcBef>
                <a:spcPct val="0"/>
              </a:spcBef>
              <a:spcAft>
                <a:spcPct val="0"/>
              </a:spcAft>
              <a:defRPr sz="4400">
                <a:solidFill>
                  <a:schemeClr val="tx2"/>
                </a:solidFill>
                <a:latin typeface="Tw Cen MT" pitchFamily="34" charset="0"/>
              </a:defRPr>
            </a:lvl6pPr>
            <a:lvl7pPr marL="914400" fontAlgn="base">
              <a:spcBef>
                <a:spcPct val="0"/>
              </a:spcBef>
              <a:spcAft>
                <a:spcPct val="0"/>
              </a:spcAft>
              <a:defRPr sz="4400">
                <a:solidFill>
                  <a:schemeClr val="tx2"/>
                </a:solidFill>
                <a:latin typeface="Tw Cen MT" pitchFamily="34" charset="0"/>
              </a:defRPr>
            </a:lvl7pPr>
            <a:lvl8pPr marL="1371600" fontAlgn="base">
              <a:spcBef>
                <a:spcPct val="0"/>
              </a:spcBef>
              <a:spcAft>
                <a:spcPct val="0"/>
              </a:spcAft>
              <a:defRPr sz="4400">
                <a:solidFill>
                  <a:schemeClr val="tx2"/>
                </a:solidFill>
                <a:latin typeface="Tw Cen MT" pitchFamily="34" charset="0"/>
              </a:defRPr>
            </a:lvl8pPr>
            <a:lvl9pPr marL="1828800" fontAlgn="base">
              <a:spcBef>
                <a:spcPct val="0"/>
              </a:spcBef>
              <a:spcAft>
                <a:spcPct val="0"/>
              </a:spcAft>
              <a:defRPr sz="4400">
                <a:solidFill>
                  <a:schemeClr val="tx2"/>
                </a:solidFill>
                <a:latin typeface="Tw Cen MT" pitchFamily="34" charset="0"/>
              </a:defRPr>
            </a:lvl9pPr>
          </a:lstStyle>
          <a:p>
            <a:r>
              <a:rPr lang="en-US" altLang="en-US" dirty="0"/>
              <a:t>Composition of GDP (% value added)</a:t>
            </a:r>
          </a:p>
        </p:txBody>
      </p:sp>
      <p:sp>
        <p:nvSpPr>
          <p:cNvPr id="2" name="TextBox 1"/>
          <p:cNvSpPr txBox="1"/>
          <p:nvPr/>
        </p:nvSpPr>
        <p:spPr>
          <a:xfrm>
            <a:off x="5867400" y="6248400"/>
            <a:ext cx="3276600" cy="430887"/>
          </a:xfrm>
          <a:prstGeom prst="rect">
            <a:avLst/>
          </a:prstGeom>
          <a:noFill/>
        </p:spPr>
        <p:txBody>
          <a:bodyPr wrap="square" rtlCol="0">
            <a:spAutoFit/>
          </a:bodyPr>
          <a:lstStyle/>
          <a:p>
            <a:r>
              <a:rPr lang="en-US" sz="1100" dirty="0">
                <a:latin typeface="Candara" panose="020E0502030303020204" pitchFamily="34" charset="0"/>
              </a:rPr>
              <a:t>*Data for the year 2016</a:t>
            </a:r>
          </a:p>
          <a:p>
            <a:r>
              <a:rPr lang="en-US" sz="1100" dirty="0">
                <a:latin typeface="Candara" panose="020E0502030303020204" pitchFamily="34" charset="0"/>
              </a:rPr>
              <a:t>#Data for the year 2016-17</a:t>
            </a:r>
          </a:p>
        </p:txBody>
      </p:sp>
      <p:sp>
        <p:nvSpPr>
          <p:cNvPr id="3" name="Rectangle 2"/>
          <p:cNvSpPr/>
          <p:nvPr/>
        </p:nvSpPr>
        <p:spPr>
          <a:xfrm>
            <a:off x="6886699" y="4648200"/>
            <a:ext cx="2057400" cy="923330"/>
          </a:xfrm>
          <a:prstGeom prst="rect">
            <a:avLst/>
          </a:prstGeom>
          <a:solidFill>
            <a:schemeClr val="bg2"/>
          </a:solidFill>
        </p:spPr>
        <p:txBody>
          <a:bodyPr wrap="square">
            <a:spAutoFit/>
          </a:bodyPr>
          <a:lstStyle/>
          <a:p>
            <a:pPr lvl="0">
              <a:spcBef>
                <a:spcPts val="1200"/>
              </a:spcBef>
            </a:pPr>
            <a:r>
              <a:rPr lang="en-US" dirty="0">
                <a:latin typeface="Candara" panose="020E0502030303020204" pitchFamily="34" charset="0"/>
              </a:rPr>
              <a:t>Services sector  is the main driver of Indian economy</a:t>
            </a:r>
          </a:p>
        </p:txBody>
      </p:sp>
      <p:sp>
        <p:nvSpPr>
          <p:cNvPr id="4" name="Title 3"/>
          <p:cNvSpPr>
            <a:spLocks noGrp="1"/>
          </p:cNvSpPr>
          <p:nvPr>
            <p:ph type="title"/>
          </p:nvPr>
        </p:nvSpPr>
        <p:spPr/>
        <p:txBody>
          <a:bodyPr/>
          <a:lstStyle/>
          <a:p>
            <a:r>
              <a:rPr lang="en-US" b="1" dirty="0">
                <a:latin typeface="Candara" panose="020E0502030303020204" pitchFamily="34" charset="0"/>
              </a:rPr>
              <a:t>India vs Other Emerging Economies</a:t>
            </a:r>
            <a:endParaRPr lang="en-IN" b="1" dirty="0">
              <a:latin typeface="Candara" panose="020E0502030303020204" pitchFamily="34" charset="0"/>
            </a:endParaRPr>
          </a:p>
        </p:txBody>
      </p:sp>
      <p:sp>
        <p:nvSpPr>
          <p:cNvPr id="14" name="Slide Number Placeholder 4"/>
          <p:cNvSpPr>
            <a:spLocks noGrp="1"/>
          </p:cNvSpPr>
          <p:nvPr>
            <p:ph type="sldNum" sz="quarter" idx="11"/>
          </p:nvPr>
        </p:nvSpPr>
        <p:spPr>
          <a:xfrm>
            <a:off x="0" y="960437"/>
            <a:ext cx="533400" cy="244475"/>
          </a:xfrm>
        </p:spPr>
        <p:txBody>
          <a:bodyPr/>
          <a:lstStyle/>
          <a:p>
            <a:fld id="{7900E5B6-CC85-4E30-9114-1363F21F97BF}" type="slidenum">
              <a:rPr lang="en-US" altLang="en-US" b="1" smtClean="0"/>
              <a:pPr/>
              <a:t>4</a:t>
            </a:fld>
            <a:endParaRPr lang="en-US" altLang="en-US" b="1" dirty="0"/>
          </a:p>
        </p:txBody>
      </p:sp>
      <p:graphicFrame>
        <p:nvGraphicFramePr>
          <p:cNvPr id="15" name="Chart 14"/>
          <p:cNvGraphicFramePr>
            <a:graphicFrameLocks/>
          </p:cNvGraphicFramePr>
          <p:nvPr>
            <p:extLst>
              <p:ext uri="{D42A27DB-BD31-4B8C-83A1-F6EECF244321}">
                <p14:modId xmlns:p14="http://schemas.microsoft.com/office/powerpoint/2010/main" val="1949355923"/>
              </p:ext>
            </p:extLst>
          </p:nvPr>
        </p:nvGraphicFramePr>
        <p:xfrm>
          <a:off x="2895600" y="3962399"/>
          <a:ext cx="4114800" cy="22860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p:cNvGraphicFramePr>
            <a:graphicFrameLocks/>
          </p:cNvGraphicFramePr>
          <p:nvPr>
            <p:extLst>
              <p:ext uri="{D42A27DB-BD31-4B8C-83A1-F6EECF244321}">
                <p14:modId xmlns:p14="http://schemas.microsoft.com/office/powerpoint/2010/main" val="2740397187"/>
              </p:ext>
            </p:extLst>
          </p:nvPr>
        </p:nvGraphicFramePr>
        <p:xfrm>
          <a:off x="381000" y="1595846"/>
          <a:ext cx="2819400" cy="23665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p:cNvGraphicFramePr>
            <a:graphicFrameLocks/>
          </p:cNvGraphicFramePr>
          <p:nvPr>
            <p:extLst>
              <p:ext uri="{D42A27DB-BD31-4B8C-83A1-F6EECF244321}">
                <p14:modId xmlns:p14="http://schemas.microsoft.com/office/powerpoint/2010/main" val="782360363"/>
              </p:ext>
            </p:extLst>
          </p:nvPr>
        </p:nvGraphicFramePr>
        <p:xfrm>
          <a:off x="3048000" y="1676400"/>
          <a:ext cx="2971800" cy="2362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a:graphicFrameLocks/>
          </p:cNvGraphicFramePr>
          <p:nvPr>
            <p:extLst>
              <p:ext uri="{D42A27DB-BD31-4B8C-83A1-F6EECF244321}">
                <p14:modId xmlns:p14="http://schemas.microsoft.com/office/powerpoint/2010/main" val="1139240476"/>
              </p:ext>
            </p:extLst>
          </p:nvPr>
        </p:nvGraphicFramePr>
        <p:xfrm>
          <a:off x="5872348" y="1619596"/>
          <a:ext cx="3043052" cy="241900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a:graphicFrameLocks/>
          </p:cNvGraphicFramePr>
          <p:nvPr>
            <p:extLst>
              <p:ext uri="{D42A27DB-BD31-4B8C-83A1-F6EECF244321}">
                <p14:modId xmlns:p14="http://schemas.microsoft.com/office/powerpoint/2010/main" val="1786320805"/>
              </p:ext>
            </p:extLst>
          </p:nvPr>
        </p:nvGraphicFramePr>
        <p:xfrm>
          <a:off x="304800" y="3962400"/>
          <a:ext cx="2971800" cy="2286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1015590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27199153"/>
              </p:ext>
            </p:extLst>
          </p:nvPr>
        </p:nvGraphicFramePr>
        <p:xfrm>
          <a:off x="533400" y="1066800"/>
          <a:ext cx="8229600" cy="1676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267" name="Group 7"/>
          <p:cNvGrpSpPr>
            <a:grpSpLocks/>
          </p:cNvGrpSpPr>
          <p:nvPr/>
        </p:nvGrpSpPr>
        <p:grpSpPr bwMode="auto">
          <a:xfrm>
            <a:off x="76200" y="1701799"/>
            <a:ext cx="8915400" cy="375584"/>
            <a:chOff x="76200" y="2269365"/>
            <a:chExt cx="8915400" cy="374825"/>
          </a:xfrm>
        </p:grpSpPr>
        <p:sp>
          <p:nvSpPr>
            <p:cNvPr id="5" name="TextBox 4"/>
            <p:cNvSpPr txBox="1"/>
            <p:nvPr/>
          </p:nvSpPr>
          <p:spPr>
            <a:xfrm>
              <a:off x="76200" y="2305152"/>
              <a:ext cx="762000" cy="339038"/>
            </a:xfrm>
            <a:prstGeom prst="rect">
              <a:avLst/>
            </a:prstGeom>
            <a:noFill/>
          </p:spPr>
          <p:txBody>
            <a:bodyPr>
              <a:spAutoFit/>
            </a:bodyPr>
            <a:lstStyle/>
            <a:p>
              <a:pPr>
                <a:defRPr/>
              </a:pPr>
              <a:r>
                <a:rPr lang="en-US" sz="1600" b="1" dirty="0">
                  <a:latin typeface="Candara" panose="020E0502030303020204" pitchFamily="34" charset="0"/>
                </a:rPr>
                <a:t>1991</a:t>
              </a:r>
            </a:p>
          </p:txBody>
        </p:sp>
        <p:sp>
          <p:nvSpPr>
            <p:cNvPr id="6" name="TextBox 5"/>
            <p:cNvSpPr txBox="1"/>
            <p:nvPr/>
          </p:nvSpPr>
          <p:spPr>
            <a:xfrm>
              <a:off x="8229600" y="2269365"/>
              <a:ext cx="762000" cy="339038"/>
            </a:xfrm>
            <a:prstGeom prst="rect">
              <a:avLst/>
            </a:prstGeom>
            <a:noFill/>
          </p:spPr>
          <p:txBody>
            <a:bodyPr>
              <a:spAutoFit/>
            </a:bodyPr>
            <a:lstStyle/>
            <a:p>
              <a:pPr>
                <a:defRPr/>
              </a:pPr>
              <a:r>
                <a:rPr lang="en-US" sz="1600" b="1" dirty="0">
                  <a:latin typeface="Candara" panose="020E0502030303020204" pitchFamily="34" charset="0"/>
                </a:rPr>
                <a:t>2017</a:t>
              </a:r>
            </a:p>
          </p:txBody>
        </p:sp>
      </p:grpSp>
      <p:graphicFrame>
        <p:nvGraphicFramePr>
          <p:cNvPr id="9" name="Diagram 8"/>
          <p:cNvGraphicFramePr/>
          <p:nvPr>
            <p:extLst>
              <p:ext uri="{D42A27DB-BD31-4B8C-83A1-F6EECF244321}">
                <p14:modId xmlns:p14="http://schemas.microsoft.com/office/powerpoint/2010/main" val="2913180977"/>
              </p:ext>
            </p:extLst>
          </p:nvPr>
        </p:nvGraphicFramePr>
        <p:xfrm>
          <a:off x="304800" y="2362200"/>
          <a:ext cx="8610600" cy="4191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Title 1"/>
          <p:cNvSpPr txBox="1">
            <a:spLocks/>
          </p:cNvSpPr>
          <p:nvPr/>
        </p:nvSpPr>
        <p:spPr bwMode="auto">
          <a:xfrm>
            <a:off x="609600" y="44824"/>
            <a:ext cx="8229600" cy="838200"/>
          </a:xfrm>
          <a:prstGeom prst="rect">
            <a:avLst/>
          </a:prstGeom>
          <a:noFill/>
          <a:ln w="9525">
            <a:noFill/>
            <a:miter lim="800000"/>
            <a:headEnd/>
            <a:tailEnd/>
          </a:ln>
        </p:spPr>
        <p:txBody>
          <a:bodyPr anchor="ctr">
            <a:normAutofit/>
          </a:bodyPr>
          <a:lstStyle/>
          <a:p>
            <a:pPr>
              <a:defRPr/>
            </a:pPr>
            <a:r>
              <a:rPr lang="en-US" sz="2600" b="1" dirty="0">
                <a:latin typeface="Candara" panose="020E0502030303020204" pitchFamily="34" charset="0"/>
                <a:ea typeface="+mj-ea"/>
                <a:cs typeface="+mj-cs"/>
              </a:rPr>
              <a:t>Steady reforms over last two decades</a:t>
            </a:r>
          </a:p>
        </p:txBody>
      </p:sp>
      <p:sp>
        <p:nvSpPr>
          <p:cNvPr id="8" name="Slide Number Placeholder 4"/>
          <p:cNvSpPr>
            <a:spLocks noGrp="1"/>
          </p:cNvSpPr>
          <p:nvPr>
            <p:ph type="sldNum" sz="quarter" idx="11"/>
          </p:nvPr>
        </p:nvSpPr>
        <p:spPr>
          <a:xfrm>
            <a:off x="0" y="960437"/>
            <a:ext cx="533400" cy="244475"/>
          </a:xfrm>
        </p:spPr>
        <p:txBody>
          <a:bodyPr/>
          <a:lstStyle/>
          <a:p>
            <a:fld id="{7900E5B6-CC85-4E30-9114-1363F21F97BF}" type="slidenum">
              <a:rPr lang="en-US" altLang="en-US" b="1" smtClean="0"/>
              <a:pPr/>
              <a:t>5</a:t>
            </a:fld>
            <a:endParaRPr lang="en-US" altLang="en-US" b="1" dirty="0"/>
          </a:p>
        </p:txBody>
      </p:sp>
    </p:spTree>
    <p:extLst>
      <p:ext uri="{BB962C8B-B14F-4D97-AF65-F5344CB8AC3E}">
        <p14:creationId xmlns:p14="http://schemas.microsoft.com/office/powerpoint/2010/main" val="3743387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Indian Economy: GDP Growth</a:t>
            </a:r>
          </a:p>
        </p:txBody>
      </p:sp>
      <p:sp>
        <p:nvSpPr>
          <p:cNvPr id="5" name="Slide Number Placeholder 4"/>
          <p:cNvSpPr>
            <a:spLocks noGrp="1"/>
          </p:cNvSpPr>
          <p:nvPr>
            <p:ph type="sldNum" sz="quarter" idx="11"/>
          </p:nvPr>
        </p:nvSpPr>
        <p:spPr/>
        <p:txBody>
          <a:bodyPr/>
          <a:lstStyle/>
          <a:p>
            <a:fld id="{7900E5B6-CC85-4E30-9114-1363F21F97BF}" type="slidenum">
              <a:rPr lang="en-US" altLang="en-US" b="1" smtClean="0"/>
              <a:pPr/>
              <a:t>6</a:t>
            </a:fld>
            <a:endParaRPr lang="en-US" altLang="en-US" b="1"/>
          </a:p>
        </p:txBody>
      </p:sp>
      <p:sp>
        <p:nvSpPr>
          <p:cNvPr id="8" name="Content Placeholder 2"/>
          <p:cNvSpPr>
            <a:spLocks noGrp="1"/>
          </p:cNvSpPr>
          <p:nvPr>
            <p:ph sz="quarter" idx="1"/>
          </p:nvPr>
        </p:nvSpPr>
        <p:spPr>
          <a:xfrm>
            <a:off x="155448" y="4724400"/>
            <a:ext cx="8610600" cy="1296988"/>
          </a:xfrm>
        </p:spPr>
        <p:txBody>
          <a:bodyPr/>
          <a:lstStyle/>
          <a:p>
            <a:pPr algn="just">
              <a:spcBef>
                <a:spcPts val="1200"/>
              </a:spcBef>
            </a:pPr>
            <a:r>
              <a:rPr lang="en-US" sz="1800" b="0" dirty="0" smtClean="0">
                <a:latin typeface="Candara" panose="020E0502030303020204" pitchFamily="34" charset="0"/>
              </a:rPr>
              <a:t>Growth </a:t>
            </a:r>
            <a:r>
              <a:rPr lang="en-US" sz="1800" b="0" dirty="0">
                <a:latin typeface="Candara" panose="020E0502030303020204" pitchFamily="34" charset="0"/>
              </a:rPr>
              <a:t>in 2016-17 </a:t>
            </a:r>
            <a:r>
              <a:rPr lang="en-US" sz="1800" b="0" dirty="0" smtClean="0">
                <a:latin typeface="Candara" panose="020E0502030303020204" pitchFamily="34" charset="0"/>
              </a:rPr>
              <a:t>slowed to 7.1</a:t>
            </a:r>
            <a:r>
              <a:rPr lang="en-US" sz="1800" b="0" dirty="0">
                <a:latin typeface="Candara" panose="020E0502030303020204" pitchFamily="34" charset="0"/>
              </a:rPr>
              <a:t>%; GDP growth in Q1 2017-18 at 5.7 </a:t>
            </a:r>
            <a:r>
              <a:rPr lang="en-US" sz="1800" b="0" dirty="0" smtClean="0">
                <a:latin typeface="Candara" panose="020E0502030303020204" pitchFamily="34" charset="0"/>
              </a:rPr>
              <a:t>percent</a:t>
            </a:r>
            <a:endParaRPr lang="en-US" sz="1800" b="0" dirty="0">
              <a:latin typeface="Candara" panose="020E0502030303020204" pitchFamily="34" charset="0"/>
            </a:endParaRPr>
          </a:p>
          <a:p>
            <a:pPr>
              <a:spcBef>
                <a:spcPts val="1200"/>
              </a:spcBef>
            </a:pPr>
            <a:r>
              <a:rPr lang="en-US" sz="1800" b="0" dirty="0" smtClean="0">
                <a:latin typeface="Candara" panose="020E0502030303020204" pitchFamily="34" charset="0"/>
              </a:rPr>
              <a:t>GST implementation, normal </a:t>
            </a:r>
            <a:r>
              <a:rPr lang="en-US" sz="1800" b="0" dirty="0">
                <a:latin typeface="Candara" panose="020E0502030303020204" pitchFamily="34" charset="0"/>
              </a:rPr>
              <a:t>monsoon and improvement in services growth </a:t>
            </a:r>
            <a:r>
              <a:rPr lang="en-US" sz="1800" b="0" dirty="0" smtClean="0">
                <a:latin typeface="Candara" panose="020E0502030303020204" pitchFamily="34" charset="0"/>
              </a:rPr>
              <a:t>to </a:t>
            </a:r>
            <a:r>
              <a:rPr lang="en-US" sz="1800" b="0" dirty="0">
                <a:latin typeface="Candara" panose="020E0502030303020204" pitchFamily="34" charset="0"/>
              </a:rPr>
              <a:t>support economic </a:t>
            </a:r>
            <a:r>
              <a:rPr lang="en-US" sz="1800" b="0" dirty="0" smtClean="0">
                <a:latin typeface="Candara" panose="020E0502030303020204" pitchFamily="34" charset="0"/>
              </a:rPr>
              <a:t>growth</a:t>
            </a:r>
            <a:endParaRPr lang="en-US" sz="1800" b="0" dirty="0">
              <a:latin typeface="Candara" panose="020E0502030303020204" pitchFamily="34" charset="0"/>
            </a:endParaRPr>
          </a:p>
          <a:p>
            <a:pPr lvl="0">
              <a:spcBef>
                <a:spcPts val="1200"/>
              </a:spcBef>
            </a:pPr>
            <a:endParaRPr lang="en-US" sz="1800" b="0" dirty="0">
              <a:latin typeface="Candara" panose="020E0502030303020204" pitchFamily="34" charset="0"/>
            </a:endParaRPr>
          </a:p>
          <a:p>
            <a:pPr lvl="0">
              <a:spcBef>
                <a:spcPts val="1200"/>
              </a:spcBef>
            </a:pPr>
            <a:endParaRPr lang="en-US" sz="1800" b="0" dirty="0">
              <a:latin typeface="Candara" panose="020E0502030303020204" pitchFamily="34" charset="0"/>
            </a:endParaRPr>
          </a:p>
          <a:p>
            <a:pPr lvl="0">
              <a:spcBef>
                <a:spcPts val="1200"/>
              </a:spcBef>
            </a:pPr>
            <a:endParaRPr lang="en-US" sz="1800" b="0" dirty="0">
              <a:latin typeface="Candara" panose="020E0502030303020204" pitchFamily="34" charset="0"/>
            </a:endParaRPr>
          </a:p>
          <a:p>
            <a:pPr marL="0" indent="0">
              <a:buNone/>
            </a:pPr>
            <a:endParaRPr lang="en-US" sz="1400" b="0" dirty="0"/>
          </a:p>
        </p:txBody>
      </p:sp>
      <p:sp>
        <p:nvSpPr>
          <p:cNvPr id="12" name="Rectangle 11"/>
          <p:cNvSpPr/>
          <p:nvPr/>
        </p:nvSpPr>
        <p:spPr>
          <a:xfrm>
            <a:off x="528484" y="1304924"/>
            <a:ext cx="5867400" cy="431800"/>
          </a:xfrm>
          <a:prstGeom prst="rect">
            <a:avLst/>
          </a:prstGeom>
          <a:solidFill>
            <a:schemeClr val="tx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en-US" sz="1500" b="1" i="1" dirty="0">
                <a:solidFill>
                  <a:schemeClr val="bg1"/>
                </a:solidFill>
              </a:rPr>
              <a:t>GDP Growth (Base: 2011-12)</a:t>
            </a:r>
          </a:p>
        </p:txBody>
      </p:sp>
      <p:graphicFrame>
        <p:nvGraphicFramePr>
          <p:cNvPr id="7" name="Chart 6">
            <a:extLst>
              <a:ext uri="{FF2B5EF4-FFF2-40B4-BE49-F238E27FC236}">
                <a16:creationId xmlns:a16="http://schemas.microsoft.com/office/drawing/2014/main" xmlns="" id="{E9989C31-6360-4966-8678-3D5534DE0DF0}"/>
              </a:ext>
            </a:extLst>
          </p:cNvPr>
          <p:cNvGraphicFramePr>
            <a:graphicFrameLocks/>
          </p:cNvGraphicFramePr>
          <p:nvPr>
            <p:extLst>
              <p:ext uri="{D42A27DB-BD31-4B8C-83A1-F6EECF244321}">
                <p14:modId xmlns:p14="http://schemas.microsoft.com/office/powerpoint/2010/main" val="1345626055"/>
              </p:ext>
            </p:extLst>
          </p:nvPr>
        </p:nvGraphicFramePr>
        <p:xfrm>
          <a:off x="528484" y="1736724"/>
          <a:ext cx="5867400" cy="2706688"/>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2"/>
          <p:cNvSpPr txBox="1">
            <a:spLocks/>
          </p:cNvSpPr>
          <p:nvPr/>
        </p:nvSpPr>
        <p:spPr bwMode="auto">
          <a:xfrm>
            <a:off x="6553200" y="2213768"/>
            <a:ext cx="2433484" cy="1752600"/>
          </a:xfrm>
          <a:prstGeom prst="round2DiagRect">
            <a:avLst/>
          </a:prstGeom>
          <a:solidFill>
            <a:schemeClr val="accent2">
              <a:lumMod val="20000"/>
              <a:lumOff val="80000"/>
            </a:schemeClr>
          </a:solidFill>
          <a:ln w="9525">
            <a:solidFill>
              <a:schemeClr val="bg2">
                <a:lumMod val="50000"/>
              </a:schemeClr>
            </a:solidFill>
            <a:miter lim="800000"/>
            <a:headEnd/>
            <a:tailEnd/>
          </a:ln>
        </p:spPr>
        <p:txBody>
          <a:bodyPr vert="horz" wrap="square" lIns="91440" tIns="45720" rIns="91440" bIns="45720" numCol="1" anchor="t" anchorCtr="0" compatLnSpc="1">
            <a:prstTxWarp prst="textNoShape">
              <a:avLst/>
            </a:prstTxWarp>
          </a:bodyPr>
          <a:lstStyle>
            <a:lvl1pPr marL="319088" indent="-319088" algn="l" rtl="0" fontAlgn="base">
              <a:spcBef>
                <a:spcPts val="700"/>
              </a:spcBef>
              <a:spcAft>
                <a:spcPct val="0"/>
              </a:spcAft>
              <a:buClr>
                <a:schemeClr val="accent2"/>
              </a:buClr>
              <a:buSzPct val="80000"/>
              <a:buFont typeface="Wingdings 3" pitchFamily="18" charset="2"/>
              <a:buChar char=""/>
              <a:defRPr lang="en-US" sz="1600" b="1" kern="1200">
                <a:solidFill>
                  <a:schemeClr val="tx1"/>
                </a:solidFill>
                <a:latin typeface="Cambria" panose="02040503050406030204" pitchFamily="18" charset="0"/>
                <a:ea typeface="+mn-ea"/>
                <a:cs typeface="+mn-cs"/>
              </a:defRPr>
            </a:lvl1pPr>
            <a:lvl2pPr marL="639763" indent="-273050" algn="l" rtl="0" fontAlgn="base">
              <a:spcBef>
                <a:spcPts val="550"/>
              </a:spcBef>
              <a:spcAft>
                <a:spcPct val="0"/>
              </a:spcAft>
              <a:buClr>
                <a:schemeClr val="accent1"/>
              </a:buClr>
              <a:buSzPct val="80000"/>
              <a:buFont typeface="Wingdings 2" pitchFamily="18" charset="2"/>
              <a:buChar char=""/>
              <a:defRPr lang="en-US" sz="1400" kern="1200">
                <a:solidFill>
                  <a:schemeClr val="tx1"/>
                </a:solidFill>
                <a:latin typeface="Cambria" panose="02040503050406030204" pitchFamily="18" charset="0"/>
                <a:ea typeface="+mn-ea"/>
                <a:cs typeface="+mn-cs"/>
              </a:defRPr>
            </a:lvl2pPr>
            <a:lvl3pPr marL="914400" indent="-228600" algn="l" rtl="0" fontAlgn="base">
              <a:spcBef>
                <a:spcPts val="500"/>
              </a:spcBef>
              <a:spcAft>
                <a:spcPct val="0"/>
              </a:spcAft>
              <a:buClr>
                <a:schemeClr val="accent2"/>
              </a:buClr>
              <a:buSzPct val="80000"/>
              <a:buFont typeface="Wingdings 2" pitchFamily="18" charset="2"/>
              <a:buChar char=""/>
              <a:defRPr lang="en-US" sz="1200" b="1" kern="1200">
                <a:solidFill>
                  <a:schemeClr val="tx1"/>
                </a:solidFill>
                <a:latin typeface="Cambria" panose="02040503050406030204" pitchFamily="18" charset="0"/>
                <a:ea typeface="+mn-ea"/>
                <a:cs typeface="+mn-cs"/>
              </a:defRPr>
            </a:lvl3pPr>
            <a:lvl4pPr marL="1371600" indent="-228600" algn="l" rtl="0" fontAlgn="base">
              <a:spcBef>
                <a:spcPts val="400"/>
              </a:spcBef>
              <a:spcAft>
                <a:spcPct val="0"/>
              </a:spcAft>
              <a:buClr>
                <a:srgbClr val="A5AB81"/>
              </a:buClr>
              <a:buSzPct val="75000"/>
              <a:buFont typeface="Wingdings 2" pitchFamily="18" charset="2"/>
              <a:buChar char=""/>
              <a:defRPr lang="en-US" sz="1200" b="1" kern="1200">
                <a:solidFill>
                  <a:schemeClr val="tx1"/>
                </a:solidFill>
                <a:latin typeface="Cambria" panose="02040503050406030204" pitchFamily="18" charset="0"/>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v"/>
              <a:defRPr lang="en-US" sz="1000" kern="1200">
                <a:solidFill>
                  <a:schemeClr val="tx1"/>
                </a:solidFill>
                <a:latin typeface="Cambria" panose="02040503050406030204"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gn="just" eaLnBrk="1" hangingPunct="1">
              <a:spcBef>
                <a:spcPts val="1200"/>
              </a:spcBef>
              <a:buNone/>
            </a:pPr>
            <a:r>
              <a:rPr lang="en-US" sz="1800" b="0" dirty="0">
                <a:latin typeface="Candara" panose="020E0502030303020204" pitchFamily="34" charset="0"/>
              </a:rPr>
              <a:t>With </a:t>
            </a:r>
            <a:r>
              <a:rPr lang="en-US" sz="1800" b="0" dirty="0" smtClean="0">
                <a:latin typeface="Candara" panose="020E0502030303020204" pitchFamily="34" charset="0"/>
              </a:rPr>
              <a:t>liberalization </a:t>
            </a:r>
            <a:r>
              <a:rPr lang="en-US" sz="1800" b="0" dirty="0">
                <a:latin typeface="Candara" panose="020E0502030303020204" pitchFamily="34" charset="0"/>
              </a:rPr>
              <a:t>and reforms in last two decades, India  is seen as a prominent emerging economy </a:t>
            </a:r>
          </a:p>
          <a:p>
            <a:pPr eaLnBrk="1" hangingPunct="1">
              <a:spcBef>
                <a:spcPts val="1200"/>
              </a:spcBef>
            </a:pPr>
            <a:endParaRPr lang="en-US" sz="1800" b="0" dirty="0">
              <a:latin typeface="Candara" panose="020E0502030303020204" pitchFamily="34" charset="0"/>
            </a:endParaRPr>
          </a:p>
          <a:p>
            <a:pPr eaLnBrk="1" hangingPunct="1">
              <a:spcBef>
                <a:spcPts val="1200"/>
              </a:spcBef>
            </a:pPr>
            <a:endParaRPr lang="en-US" sz="1800" b="0" dirty="0">
              <a:latin typeface="Candara" panose="020E0502030303020204" pitchFamily="34" charset="0"/>
            </a:endParaRPr>
          </a:p>
          <a:p>
            <a:pPr eaLnBrk="1" hangingPunct="1">
              <a:spcBef>
                <a:spcPts val="1200"/>
              </a:spcBef>
            </a:pPr>
            <a:endParaRPr lang="en-US" sz="1800" b="0" dirty="0">
              <a:latin typeface="Candara" panose="020E0502030303020204" pitchFamily="34" charset="0"/>
            </a:endParaRPr>
          </a:p>
          <a:p>
            <a:pPr eaLnBrk="1" hangingPunct="1">
              <a:spcBef>
                <a:spcPts val="1200"/>
              </a:spcBef>
            </a:pPr>
            <a:endParaRPr lang="en-US" sz="1800" b="0" dirty="0">
              <a:latin typeface="Candara" panose="020E0502030303020204" pitchFamily="34" charset="0"/>
            </a:endParaRPr>
          </a:p>
          <a:p>
            <a:pPr marL="0" indent="0" eaLnBrk="1" hangingPunct="1">
              <a:buFont typeface="Wingdings 3" pitchFamily="18" charset="2"/>
              <a:buNone/>
            </a:pPr>
            <a:endParaRPr lang="en-US" sz="1400" b="0" dirty="0"/>
          </a:p>
        </p:txBody>
      </p:sp>
    </p:spTree>
    <p:extLst>
      <p:ext uri="{BB962C8B-B14F-4D97-AF65-F5344CB8AC3E}">
        <p14:creationId xmlns:p14="http://schemas.microsoft.com/office/powerpoint/2010/main" val="1741683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Indian Economy: Optimistic Growth Outlook</a:t>
            </a:r>
          </a:p>
        </p:txBody>
      </p:sp>
      <p:graphicFrame>
        <p:nvGraphicFramePr>
          <p:cNvPr id="6" name="Table 5"/>
          <p:cNvGraphicFramePr>
            <a:graphicFrameLocks noGrp="1"/>
          </p:cNvGraphicFramePr>
          <p:nvPr>
            <p:extLst>
              <p:ext uri="{D42A27DB-BD31-4B8C-83A1-F6EECF244321}">
                <p14:modId xmlns:p14="http://schemas.microsoft.com/office/powerpoint/2010/main" val="2352998276"/>
              </p:ext>
            </p:extLst>
          </p:nvPr>
        </p:nvGraphicFramePr>
        <p:xfrm>
          <a:off x="838200" y="2286000"/>
          <a:ext cx="7315200" cy="2649350"/>
        </p:xfrm>
        <a:graphic>
          <a:graphicData uri="http://schemas.openxmlformats.org/drawingml/2006/table">
            <a:tbl>
              <a:tblPr firstRow="1" firstCol="1" bandRow="1">
                <a:tableStyleId>{93296810-A885-4BE3-A3E7-6D5BEEA58F35}</a:tableStyleId>
              </a:tblPr>
              <a:tblGrid>
                <a:gridCol w="335280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371600">
                  <a:extLst>
                    <a:ext uri="{9D8B030D-6E8A-4147-A177-3AD203B41FA5}">
                      <a16:colId xmlns:a16="http://schemas.microsoft.com/office/drawing/2014/main" xmlns="" val="20002"/>
                    </a:ext>
                  </a:extLst>
                </a:gridCol>
                <a:gridCol w="1219200">
                  <a:extLst>
                    <a:ext uri="{9D8B030D-6E8A-4147-A177-3AD203B41FA5}">
                      <a16:colId xmlns:a16="http://schemas.microsoft.com/office/drawing/2014/main" xmlns="" val="20003"/>
                    </a:ext>
                  </a:extLst>
                </a:gridCol>
              </a:tblGrid>
              <a:tr h="381000">
                <a:tc>
                  <a:txBody>
                    <a:bodyPr/>
                    <a:lstStyle/>
                    <a:p>
                      <a:pPr>
                        <a:lnSpc>
                          <a:spcPct val="115000"/>
                        </a:lnSpc>
                      </a:pPr>
                      <a:endParaRPr lang="en-US" sz="1400" dirty="0">
                        <a:effectLst/>
                        <a:latin typeface="Candara" panose="020E0502030303020204" pitchFamily="34" charset="0"/>
                      </a:endParaRPr>
                    </a:p>
                  </a:txBody>
                  <a:tcPr marL="68580" marR="68580" marT="0" marB="0" anchor="b"/>
                </a:tc>
                <a:tc>
                  <a:txBody>
                    <a:bodyPr/>
                    <a:lstStyle/>
                    <a:p>
                      <a:pPr marL="0" marR="0" algn="ctr">
                        <a:lnSpc>
                          <a:spcPct val="105000"/>
                        </a:lnSpc>
                        <a:spcBef>
                          <a:spcPts val="0"/>
                        </a:spcBef>
                        <a:spcAft>
                          <a:spcPts val="0"/>
                        </a:spcAft>
                      </a:pPr>
                      <a:r>
                        <a:rPr lang="en-US" sz="1600" dirty="0">
                          <a:effectLst/>
                        </a:rPr>
                        <a:t>2016</a:t>
                      </a:r>
                      <a:endParaRPr lang="en-US" sz="1600" b="1" dirty="0">
                        <a:solidFill>
                          <a:schemeClr val="bg1"/>
                        </a:solidFill>
                        <a:effectLst/>
                        <a:latin typeface="Candara" panose="020E0502030303020204" pitchFamily="34" charset="0"/>
                        <a:ea typeface="Times New Roman"/>
                        <a:cs typeface="Times New Roman"/>
                      </a:endParaRPr>
                    </a:p>
                  </a:txBody>
                  <a:tcPr marL="68580" marR="68580" marT="0" marB="0" anchor="b"/>
                </a:tc>
                <a:tc>
                  <a:txBody>
                    <a:bodyPr/>
                    <a:lstStyle/>
                    <a:p>
                      <a:pPr marL="0" marR="0" algn="ctr">
                        <a:lnSpc>
                          <a:spcPct val="105000"/>
                        </a:lnSpc>
                        <a:spcBef>
                          <a:spcPts val="0"/>
                        </a:spcBef>
                        <a:spcAft>
                          <a:spcPts val="0"/>
                        </a:spcAft>
                      </a:pPr>
                      <a:r>
                        <a:rPr lang="en-US" sz="1600" dirty="0">
                          <a:effectLst/>
                        </a:rPr>
                        <a:t>2017</a:t>
                      </a:r>
                      <a:endParaRPr lang="en-US" sz="1600" b="1" dirty="0">
                        <a:solidFill>
                          <a:schemeClr val="bg1"/>
                        </a:solidFill>
                        <a:effectLst/>
                        <a:latin typeface="Candara" panose="020E0502030303020204" pitchFamily="34" charset="0"/>
                        <a:ea typeface="Times New Roman"/>
                        <a:cs typeface="Times New Roman"/>
                      </a:endParaRPr>
                    </a:p>
                  </a:txBody>
                  <a:tcPr marL="68580" marR="68580" marT="0" marB="0" anchor="b"/>
                </a:tc>
                <a:tc>
                  <a:txBody>
                    <a:bodyPr/>
                    <a:lstStyle/>
                    <a:p>
                      <a:pPr marL="0" marR="0" algn="ctr">
                        <a:lnSpc>
                          <a:spcPct val="105000"/>
                        </a:lnSpc>
                        <a:spcBef>
                          <a:spcPts val="0"/>
                        </a:spcBef>
                        <a:spcAft>
                          <a:spcPts val="0"/>
                        </a:spcAft>
                      </a:pPr>
                      <a:r>
                        <a:rPr lang="en-US" sz="1600" dirty="0">
                          <a:effectLst/>
                        </a:rPr>
                        <a:t>2018</a:t>
                      </a:r>
                      <a:endParaRPr lang="en-US" sz="1600" b="1" dirty="0">
                        <a:solidFill>
                          <a:schemeClr val="bg1"/>
                        </a:solidFill>
                        <a:effectLst/>
                        <a:latin typeface="Candara" panose="020E0502030303020204" pitchFamily="34" charset="0"/>
                        <a:ea typeface="Times New Roman"/>
                        <a:cs typeface="Times New Roman"/>
                      </a:endParaRPr>
                    </a:p>
                  </a:txBody>
                  <a:tcPr marL="68580" marR="68580" marT="0" marB="0" anchor="b"/>
                </a:tc>
                <a:extLst>
                  <a:ext uri="{0D108BD9-81ED-4DB2-BD59-A6C34878D82A}">
                    <a16:rowId xmlns:a16="http://schemas.microsoft.com/office/drawing/2014/main" xmlns="" val="10000"/>
                  </a:ext>
                </a:extLst>
              </a:tr>
              <a:tr h="501333">
                <a:tc>
                  <a:txBody>
                    <a:bodyPr/>
                    <a:lstStyle/>
                    <a:p>
                      <a:pPr marL="0" marR="0">
                        <a:lnSpc>
                          <a:spcPct val="105000"/>
                        </a:lnSpc>
                        <a:spcBef>
                          <a:spcPts val="0"/>
                        </a:spcBef>
                        <a:spcAft>
                          <a:spcPts val="0"/>
                        </a:spcAft>
                      </a:pPr>
                      <a:r>
                        <a:rPr lang="en-US" sz="1600" dirty="0">
                          <a:effectLst/>
                        </a:rPr>
                        <a:t>International Monetary Fund </a:t>
                      </a:r>
                      <a:br>
                        <a:rPr lang="en-US" sz="1600" dirty="0">
                          <a:effectLst/>
                        </a:rPr>
                      </a:br>
                      <a:r>
                        <a:rPr lang="en-US" sz="1600" dirty="0">
                          <a:effectLst/>
                        </a:rPr>
                        <a:t>(July 2017)</a:t>
                      </a:r>
                      <a:endParaRPr lang="en-US" sz="16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7.1</a:t>
                      </a:r>
                      <a:endParaRPr lang="en-US" sz="14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7.2</a:t>
                      </a:r>
                      <a:endParaRPr lang="en-US" sz="14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7.7</a:t>
                      </a:r>
                      <a:endParaRPr lang="en-US" sz="1400" dirty="0">
                        <a:effectLst/>
                        <a:latin typeface="Candara" panose="020E0502030303020204" pitchFamily="34" charset="0"/>
                        <a:ea typeface="Times New Roman"/>
                        <a:cs typeface="Times New Roman"/>
                      </a:endParaRPr>
                    </a:p>
                  </a:txBody>
                  <a:tcPr marL="68580" marR="68580" marT="0" marB="0" anchor="ctr"/>
                </a:tc>
                <a:extLst>
                  <a:ext uri="{0D108BD9-81ED-4DB2-BD59-A6C34878D82A}">
                    <a16:rowId xmlns:a16="http://schemas.microsoft.com/office/drawing/2014/main" xmlns="" val="2524380713"/>
                  </a:ext>
                </a:extLst>
              </a:tr>
              <a:tr h="476126">
                <a:tc>
                  <a:txBody>
                    <a:bodyPr/>
                    <a:lstStyle/>
                    <a:p>
                      <a:pPr marL="0" marR="0" indent="0" algn="l" defTabSz="914400" rtl="0" eaLnBrk="1" fontAlgn="auto" latinLnBrk="0" hangingPunct="1">
                        <a:lnSpc>
                          <a:spcPct val="105000"/>
                        </a:lnSpc>
                        <a:spcBef>
                          <a:spcPts val="0"/>
                        </a:spcBef>
                        <a:spcAft>
                          <a:spcPts val="0"/>
                        </a:spcAft>
                        <a:buClrTx/>
                        <a:buSzTx/>
                        <a:buFontTx/>
                        <a:buNone/>
                        <a:tabLst/>
                        <a:defRPr/>
                      </a:pPr>
                      <a:r>
                        <a:rPr lang="en-US" sz="1600" dirty="0">
                          <a:effectLst/>
                        </a:rPr>
                        <a:t>World Bank</a:t>
                      </a:r>
                      <a:r>
                        <a:rPr lang="en-US" sz="1600" baseline="0" dirty="0">
                          <a:effectLst/>
                        </a:rPr>
                        <a:t> (June 2017)</a:t>
                      </a:r>
                      <a:endParaRPr lang="en-US" sz="16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6.8</a:t>
                      </a:r>
                      <a:endParaRPr lang="en-US" sz="14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7.2</a:t>
                      </a:r>
                      <a:endParaRPr lang="en-US" sz="14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7.5</a:t>
                      </a:r>
                      <a:endParaRPr lang="en-US" sz="1400" dirty="0">
                        <a:effectLst/>
                        <a:latin typeface="Candara" panose="020E0502030303020204" pitchFamily="34" charset="0"/>
                        <a:ea typeface="Times New Roman"/>
                        <a:cs typeface="Times New Roman"/>
                      </a:endParaRPr>
                    </a:p>
                  </a:txBody>
                  <a:tcPr marL="68580" marR="68580" marT="0" marB="0" anchor="ctr"/>
                </a:tc>
                <a:extLst>
                  <a:ext uri="{0D108BD9-81ED-4DB2-BD59-A6C34878D82A}">
                    <a16:rowId xmlns:a16="http://schemas.microsoft.com/office/drawing/2014/main" xmlns="" val="1155721653"/>
                  </a:ext>
                </a:extLst>
              </a:tr>
              <a:tr h="757365">
                <a:tc>
                  <a:txBody>
                    <a:bodyPr/>
                    <a:lstStyle/>
                    <a:p>
                      <a:pPr marL="0" marR="0" indent="0" algn="l" defTabSz="914400" rtl="0" eaLnBrk="1" fontAlgn="auto" latinLnBrk="0" hangingPunct="1">
                        <a:lnSpc>
                          <a:spcPct val="105000"/>
                        </a:lnSpc>
                        <a:spcBef>
                          <a:spcPts val="0"/>
                        </a:spcBef>
                        <a:spcAft>
                          <a:spcPts val="0"/>
                        </a:spcAft>
                        <a:buClrTx/>
                        <a:buSzTx/>
                        <a:buFontTx/>
                        <a:buNone/>
                        <a:tabLst/>
                        <a:defRPr/>
                      </a:pPr>
                      <a:r>
                        <a:rPr lang="en-US" sz="1600" dirty="0">
                          <a:effectLst/>
                        </a:rPr>
                        <a:t>Organisation for Economic Co-operation and Development (June 2017)</a:t>
                      </a:r>
                      <a:endParaRPr lang="en-US" sz="16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a:effectLst/>
                        </a:rPr>
                        <a:t>7.1</a:t>
                      </a:r>
                      <a:endParaRPr lang="en-US" sz="14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7.3</a:t>
                      </a:r>
                      <a:endParaRPr lang="en-US" sz="14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7.7</a:t>
                      </a:r>
                      <a:endParaRPr lang="en-US" sz="1400" dirty="0">
                        <a:effectLst/>
                        <a:latin typeface="Candara" panose="020E0502030303020204" pitchFamily="34" charset="0"/>
                        <a:ea typeface="Times New Roman"/>
                        <a:cs typeface="Times New Roman"/>
                      </a:endParaRPr>
                    </a:p>
                  </a:txBody>
                  <a:tcPr marL="68580" marR="68580" marT="0" marB="0" anchor="ctr"/>
                </a:tc>
                <a:extLst>
                  <a:ext uri="{0D108BD9-81ED-4DB2-BD59-A6C34878D82A}">
                    <a16:rowId xmlns:a16="http://schemas.microsoft.com/office/drawing/2014/main" xmlns="" val="3406127014"/>
                  </a:ext>
                </a:extLst>
              </a:tr>
              <a:tr h="501333">
                <a:tc>
                  <a:txBody>
                    <a:bodyPr/>
                    <a:lstStyle/>
                    <a:p>
                      <a:pPr marL="0" marR="0">
                        <a:lnSpc>
                          <a:spcPct val="105000"/>
                        </a:lnSpc>
                        <a:spcBef>
                          <a:spcPts val="0"/>
                        </a:spcBef>
                        <a:spcAft>
                          <a:spcPts val="0"/>
                        </a:spcAft>
                      </a:pPr>
                      <a:r>
                        <a:rPr lang="en-US" sz="1600" dirty="0">
                          <a:effectLst/>
                        </a:rPr>
                        <a:t>Asian Development Bank </a:t>
                      </a:r>
                    </a:p>
                    <a:p>
                      <a:pPr marL="0" marR="0">
                        <a:lnSpc>
                          <a:spcPct val="105000"/>
                        </a:lnSpc>
                        <a:spcBef>
                          <a:spcPts val="0"/>
                        </a:spcBef>
                        <a:spcAft>
                          <a:spcPts val="0"/>
                        </a:spcAft>
                      </a:pPr>
                      <a:r>
                        <a:rPr lang="en-US" sz="1600" dirty="0">
                          <a:effectLst/>
                        </a:rPr>
                        <a:t>(April</a:t>
                      </a:r>
                      <a:r>
                        <a:rPr lang="en-US" sz="1600" baseline="0" dirty="0">
                          <a:effectLst/>
                        </a:rPr>
                        <a:t> 2017)</a:t>
                      </a:r>
                      <a:endParaRPr lang="en-US" sz="16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7.1</a:t>
                      </a:r>
                      <a:endParaRPr lang="en-US" sz="14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7.4</a:t>
                      </a:r>
                      <a:endParaRPr lang="en-US" sz="1400" dirty="0">
                        <a:effectLst/>
                        <a:latin typeface="Candara" panose="020E0502030303020204" pitchFamily="34" charset="0"/>
                        <a:ea typeface="Times New Roman"/>
                        <a:cs typeface="Times New Roman"/>
                      </a:endParaRPr>
                    </a:p>
                  </a:txBody>
                  <a:tcPr marL="68580" marR="68580" marT="0" marB="0" anchor="ctr"/>
                </a:tc>
                <a:tc>
                  <a:txBody>
                    <a:bodyPr/>
                    <a:lstStyle/>
                    <a:p>
                      <a:pPr marL="0" marR="0" algn="ctr">
                        <a:lnSpc>
                          <a:spcPct val="105000"/>
                        </a:lnSpc>
                        <a:spcBef>
                          <a:spcPts val="0"/>
                        </a:spcBef>
                        <a:spcAft>
                          <a:spcPts val="0"/>
                        </a:spcAft>
                      </a:pPr>
                      <a:r>
                        <a:rPr lang="en-US" sz="1400" dirty="0">
                          <a:effectLst/>
                        </a:rPr>
                        <a:t>7.6</a:t>
                      </a:r>
                      <a:endParaRPr lang="en-US" sz="1400" dirty="0">
                        <a:effectLst/>
                        <a:latin typeface="Candara" panose="020E0502030303020204" pitchFamily="34" charset="0"/>
                        <a:ea typeface="Times New Roman"/>
                        <a:cs typeface="Times New Roman"/>
                      </a:endParaRPr>
                    </a:p>
                  </a:txBody>
                  <a:tcPr marL="68580" marR="68580" marT="0" marB="0" anchor="ctr"/>
                </a:tc>
                <a:extLst>
                  <a:ext uri="{0D108BD9-81ED-4DB2-BD59-A6C34878D82A}">
                    <a16:rowId xmlns:a16="http://schemas.microsoft.com/office/drawing/2014/main" xmlns="" val="2940483954"/>
                  </a:ext>
                </a:extLst>
              </a:tr>
            </a:tbl>
          </a:graphicData>
        </a:graphic>
      </p:graphicFrame>
      <p:sp>
        <p:nvSpPr>
          <p:cNvPr id="7" name="Rectangle 1"/>
          <p:cNvSpPr>
            <a:spLocks noChangeArrowheads="1"/>
          </p:cNvSpPr>
          <p:nvPr/>
        </p:nvSpPr>
        <p:spPr bwMode="auto">
          <a:xfrm>
            <a:off x="838200" y="1905000"/>
            <a:ext cx="7315200" cy="338554"/>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2800">
                <a:solidFill>
                  <a:schemeClr val="tx1"/>
                </a:solidFill>
                <a:latin typeface="Calibri" pitchFamily="34" charset="0"/>
              </a:defRPr>
            </a:lvl1pPr>
            <a:lvl2pPr marL="742950" indent="-285750" eaLnBrk="0" hangingPunct="0">
              <a:spcBef>
                <a:spcPct val="20000"/>
              </a:spcBef>
              <a:buFont typeface="Arial" charset="0"/>
              <a:buChar char="–"/>
              <a:defRPr sz="2400">
                <a:solidFill>
                  <a:schemeClr val="tx1"/>
                </a:solidFill>
                <a:latin typeface="Calibri" pitchFamily="34" charset="0"/>
              </a:defRPr>
            </a:lvl2pPr>
            <a:lvl3pPr marL="1143000" indent="-228600" eaLnBrk="0" hangingPunct="0">
              <a:spcBef>
                <a:spcPct val="20000"/>
              </a:spcBef>
              <a:buFont typeface="Arial" charset="0"/>
              <a:buChar char="•"/>
              <a:defRPr sz="2000">
                <a:solidFill>
                  <a:schemeClr val="tx1"/>
                </a:solidFill>
                <a:latin typeface="Calibri" pitchFamily="34" charset="0"/>
              </a:defRPr>
            </a:lvl3pPr>
            <a:lvl4pPr marL="1600200" indent="-228600" eaLnBrk="0" hangingPunct="0">
              <a:spcBef>
                <a:spcPct val="20000"/>
              </a:spcBef>
              <a:buFont typeface="Arial" charset="0"/>
              <a:buChar char="–"/>
              <a:defRPr>
                <a:solidFill>
                  <a:schemeClr val="tx1"/>
                </a:solidFill>
                <a:latin typeface="Calibri" pitchFamily="34" charset="0"/>
              </a:defRPr>
            </a:lvl4pPr>
            <a:lvl5pPr marL="2057400" indent="-228600" eaLnBrk="0" hangingPunct="0">
              <a:spcBef>
                <a:spcPct val="20000"/>
              </a:spcBef>
              <a:buFont typeface="Arial" charset="0"/>
              <a:buChar char="»"/>
              <a:defRPr>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n-US" altLang="en-US" sz="1600" b="1" dirty="0">
                <a:solidFill>
                  <a:schemeClr val="bg1"/>
                </a:solidFill>
                <a:latin typeface="Candara" panose="020E0502030303020204" pitchFamily="34" charset="0"/>
              </a:rPr>
              <a:t>India’s GDP Growth Projections (%) by International Organizations  </a:t>
            </a:r>
          </a:p>
        </p:txBody>
      </p:sp>
      <p:sp>
        <p:nvSpPr>
          <p:cNvPr id="5" name="Slide Number Placeholder 4"/>
          <p:cNvSpPr>
            <a:spLocks noGrp="1"/>
          </p:cNvSpPr>
          <p:nvPr>
            <p:ph type="sldNum" sz="quarter" idx="11"/>
          </p:nvPr>
        </p:nvSpPr>
        <p:spPr>
          <a:xfrm>
            <a:off x="0" y="960437"/>
            <a:ext cx="533400" cy="244475"/>
          </a:xfrm>
        </p:spPr>
        <p:txBody>
          <a:bodyPr/>
          <a:lstStyle/>
          <a:p>
            <a:fld id="{7900E5B6-CC85-4E30-9114-1363F21F97BF}" type="slidenum">
              <a:rPr lang="en-US" altLang="en-US" b="1" smtClean="0"/>
              <a:pPr/>
              <a:t>7</a:t>
            </a:fld>
            <a:endParaRPr lang="en-US" altLang="en-US" b="1" dirty="0"/>
          </a:p>
        </p:txBody>
      </p:sp>
    </p:spTree>
    <p:extLst>
      <p:ext uri="{BB962C8B-B14F-4D97-AF65-F5344CB8AC3E}">
        <p14:creationId xmlns:p14="http://schemas.microsoft.com/office/powerpoint/2010/main" val="23028866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Indian Economy : IIP</a:t>
            </a:r>
          </a:p>
        </p:txBody>
      </p:sp>
      <p:sp>
        <p:nvSpPr>
          <p:cNvPr id="5" name="Slide Number Placeholder 4"/>
          <p:cNvSpPr>
            <a:spLocks noGrp="1"/>
          </p:cNvSpPr>
          <p:nvPr>
            <p:ph type="sldNum" sz="quarter" idx="11"/>
          </p:nvPr>
        </p:nvSpPr>
        <p:spPr/>
        <p:txBody>
          <a:bodyPr/>
          <a:lstStyle/>
          <a:p>
            <a:fld id="{7900E5B6-CC85-4E30-9114-1363F21F97BF}" type="slidenum">
              <a:rPr lang="en-US" altLang="en-US" b="1" smtClean="0"/>
              <a:pPr/>
              <a:t>8</a:t>
            </a:fld>
            <a:endParaRPr lang="en-US" altLang="en-US" b="1"/>
          </a:p>
        </p:txBody>
      </p:sp>
      <p:sp>
        <p:nvSpPr>
          <p:cNvPr id="18" name="Content Placeholder 2"/>
          <p:cNvSpPr>
            <a:spLocks noGrp="1"/>
          </p:cNvSpPr>
          <p:nvPr>
            <p:ph sz="quarter" idx="1"/>
          </p:nvPr>
        </p:nvSpPr>
        <p:spPr>
          <a:xfrm>
            <a:off x="914400" y="4114800"/>
            <a:ext cx="7467600" cy="588946"/>
          </a:xfrm>
        </p:spPr>
        <p:txBody>
          <a:bodyPr/>
          <a:lstStyle/>
          <a:p>
            <a:pPr marL="0" lvl="0" indent="0" algn="ctr">
              <a:spcBef>
                <a:spcPts val="1200"/>
              </a:spcBef>
              <a:buNone/>
            </a:pPr>
            <a:r>
              <a:rPr lang="en-US" sz="1800" b="0" dirty="0" smtClean="0">
                <a:latin typeface="Candara" panose="020E0502030303020204" pitchFamily="34" charset="0"/>
              </a:rPr>
              <a:t>Uncertainty surrounding GST implementation and demonetization did impact </a:t>
            </a:r>
            <a:r>
              <a:rPr lang="en-US" sz="1800" b="0" dirty="0">
                <a:latin typeface="Candara" panose="020E0502030303020204" pitchFamily="34" charset="0"/>
              </a:rPr>
              <a:t>industrial </a:t>
            </a:r>
            <a:r>
              <a:rPr lang="en-US" sz="1800" b="0" dirty="0" smtClean="0">
                <a:latin typeface="Candara" panose="020E0502030303020204" pitchFamily="34" charset="0"/>
              </a:rPr>
              <a:t>growth</a:t>
            </a:r>
            <a:endParaRPr lang="en-US" sz="1800" b="0" dirty="0">
              <a:latin typeface="Candara" panose="020E0502030303020204" pitchFamily="34" charset="0"/>
            </a:endParaRPr>
          </a:p>
          <a:p>
            <a:pPr lvl="0">
              <a:spcBef>
                <a:spcPts val="1200"/>
              </a:spcBef>
            </a:pPr>
            <a:endParaRPr lang="en-US" sz="1800" b="0" dirty="0">
              <a:latin typeface="Candara" panose="020E0502030303020204" pitchFamily="34" charset="0"/>
            </a:endParaRPr>
          </a:p>
          <a:p>
            <a:pPr lvl="0">
              <a:spcBef>
                <a:spcPts val="1200"/>
              </a:spcBef>
            </a:pPr>
            <a:endParaRPr lang="en-US" sz="1800" b="0" dirty="0">
              <a:latin typeface="Candara" panose="020E0502030303020204" pitchFamily="34" charset="0"/>
            </a:endParaRPr>
          </a:p>
          <a:p>
            <a:pPr marL="0" indent="0">
              <a:buNone/>
            </a:pPr>
            <a:endParaRPr lang="en-US" sz="1400" b="0" dirty="0"/>
          </a:p>
        </p:txBody>
      </p:sp>
      <p:graphicFrame>
        <p:nvGraphicFramePr>
          <p:cNvPr id="15" name="Table 14"/>
          <p:cNvGraphicFramePr>
            <a:graphicFrameLocks noGrp="1"/>
          </p:cNvGraphicFramePr>
          <p:nvPr>
            <p:extLst>
              <p:ext uri="{D42A27DB-BD31-4B8C-83A1-F6EECF244321}">
                <p14:modId xmlns:p14="http://schemas.microsoft.com/office/powerpoint/2010/main" val="3937198962"/>
              </p:ext>
            </p:extLst>
          </p:nvPr>
        </p:nvGraphicFramePr>
        <p:xfrm>
          <a:off x="914400" y="4953000"/>
          <a:ext cx="7315198" cy="1119135"/>
        </p:xfrm>
        <a:graphic>
          <a:graphicData uri="http://schemas.openxmlformats.org/drawingml/2006/table">
            <a:tbl>
              <a:tblPr firstRow="1" firstCol="1" bandRow="1">
                <a:tableStyleId>{93296810-A885-4BE3-A3E7-6D5BEEA58F35}</a:tableStyleId>
              </a:tblPr>
              <a:tblGrid>
                <a:gridCol w="1490134">
                  <a:extLst>
                    <a:ext uri="{9D8B030D-6E8A-4147-A177-3AD203B41FA5}">
                      <a16:colId xmlns:a16="http://schemas.microsoft.com/office/drawing/2014/main" xmlns="" val="20000"/>
                    </a:ext>
                  </a:extLst>
                </a:gridCol>
                <a:gridCol w="812800">
                  <a:extLst>
                    <a:ext uri="{9D8B030D-6E8A-4147-A177-3AD203B41FA5}">
                      <a16:colId xmlns:a16="http://schemas.microsoft.com/office/drawing/2014/main" xmlns="" val="20002"/>
                    </a:ext>
                  </a:extLst>
                </a:gridCol>
                <a:gridCol w="812800">
                  <a:extLst>
                    <a:ext uri="{9D8B030D-6E8A-4147-A177-3AD203B41FA5}">
                      <a16:colId xmlns:a16="http://schemas.microsoft.com/office/drawing/2014/main" xmlns="" val="20003"/>
                    </a:ext>
                  </a:extLst>
                </a:gridCol>
                <a:gridCol w="880534">
                  <a:extLst>
                    <a:ext uri="{9D8B030D-6E8A-4147-A177-3AD203B41FA5}">
                      <a16:colId xmlns:a16="http://schemas.microsoft.com/office/drawing/2014/main" xmlns="" val="20004"/>
                    </a:ext>
                  </a:extLst>
                </a:gridCol>
                <a:gridCol w="880534">
                  <a:extLst>
                    <a:ext uri="{9D8B030D-6E8A-4147-A177-3AD203B41FA5}">
                      <a16:colId xmlns:a16="http://schemas.microsoft.com/office/drawing/2014/main" xmlns="" val="20006"/>
                    </a:ext>
                  </a:extLst>
                </a:gridCol>
                <a:gridCol w="812800">
                  <a:extLst>
                    <a:ext uri="{9D8B030D-6E8A-4147-A177-3AD203B41FA5}">
                      <a16:colId xmlns:a16="http://schemas.microsoft.com/office/drawing/2014/main" xmlns="" val="20007"/>
                    </a:ext>
                  </a:extLst>
                </a:gridCol>
                <a:gridCol w="812798">
                  <a:extLst>
                    <a:ext uri="{9D8B030D-6E8A-4147-A177-3AD203B41FA5}">
                      <a16:colId xmlns:a16="http://schemas.microsoft.com/office/drawing/2014/main" xmlns="" val="20008"/>
                    </a:ext>
                  </a:extLst>
                </a:gridCol>
                <a:gridCol w="812798"/>
              </a:tblGrid>
              <a:tr h="447051">
                <a:tc>
                  <a:txBody>
                    <a:bodyPr/>
                    <a:lstStyle/>
                    <a:p>
                      <a:pPr marL="0" marR="0" algn="ctr" rtl="0" eaLnBrk="1" fontAlgn="b" latinLnBrk="0" hangingPunct="1">
                        <a:lnSpc>
                          <a:spcPct val="115000"/>
                        </a:lnSpc>
                        <a:spcBef>
                          <a:spcPts val="0"/>
                        </a:spcBef>
                        <a:spcAft>
                          <a:spcPts val="0"/>
                        </a:spcAft>
                      </a:pPr>
                      <a:endParaRPr kumimoji="0" lang="en-US" sz="1400" b="1" kern="1200" dirty="0">
                        <a:solidFill>
                          <a:schemeClr val="lt1"/>
                        </a:solidFill>
                        <a:effectLst/>
                        <a:latin typeface="+mn-lt"/>
                        <a:ea typeface="+mn-ea"/>
                        <a:cs typeface="+mn-cs"/>
                      </a:endParaRPr>
                    </a:p>
                  </a:txBody>
                  <a:tcPr marL="68580" marR="68580" marT="0" marB="0" anchor="ctr"/>
                </a:tc>
                <a:tc>
                  <a:txBody>
                    <a:bodyPr/>
                    <a:lstStyle/>
                    <a:p>
                      <a:pPr marL="0" marR="0" algn="ctr" rtl="0" eaLnBrk="1" fontAlgn="b" latinLnBrk="0" hangingPunct="1">
                        <a:lnSpc>
                          <a:spcPct val="115000"/>
                        </a:lnSpc>
                        <a:spcBef>
                          <a:spcPts val="0"/>
                        </a:spcBef>
                        <a:spcAft>
                          <a:spcPts val="0"/>
                        </a:spcAft>
                      </a:pPr>
                      <a:r>
                        <a:rPr kumimoji="0" lang="en-US" sz="1400" kern="1200" dirty="0">
                          <a:effectLst/>
                        </a:rPr>
                        <a:t>Apr-16</a:t>
                      </a:r>
                      <a:endParaRPr kumimoji="0" lang="en-US" sz="1400" b="1" kern="1200" dirty="0">
                        <a:solidFill>
                          <a:schemeClr val="bg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fontAlgn="b" latinLnBrk="0" hangingPunct="1">
                        <a:lnSpc>
                          <a:spcPct val="115000"/>
                        </a:lnSpc>
                        <a:spcBef>
                          <a:spcPts val="0"/>
                        </a:spcBef>
                        <a:spcAft>
                          <a:spcPts val="0"/>
                        </a:spcAft>
                      </a:pPr>
                      <a:r>
                        <a:rPr kumimoji="0" lang="en-US" sz="1400" kern="1200" dirty="0">
                          <a:effectLst/>
                        </a:rPr>
                        <a:t>May-16</a:t>
                      </a:r>
                      <a:endParaRPr kumimoji="0" lang="en-US" sz="1400" b="1" kern="1200" dirty="0">
                        <a:solidFill>
                          <a:schemeClr val="bg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fontAlgn="b" latinLnBrk="0" hangingPunct="1">
                        <a:lnSpc>
                          <a:spcPct val="115000"/>
                        </a:lnSpc>
                        <a:spcBef>
                          <a:spcPts val="0"/>
                        </a:spcBef>
                        <a:spcAft>
                          <a:spcPts val="0"/>
                        </a:spcAft>
                      </a:pPr>
                      <a:r>
                        <a:rPr kumimoji="0" lang="en-US" sz="1400" kern="1200" dirty="0">
                          <a:effectLst/>
                        </a:rPr>
                        <a:t>Jun-16</a:t>
                      </a:r>
                      <a:endParaRPr kumimoji="0" lang="en-US" sz="1400" b="1" kern="1200" dirty="0">
                        <a:solidFill>
                          <a:schemeClr val="bg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fontAlgn="b" latinLnBrk="0" hangingPunct="1">
                        <a:lnSpc>
                          <a:spcPct val="115000"/>
                        </a:lnSpc>
                        <a:spcBef>
                          <a:spcPts val="0"/>
                        </a:spcBef>
                        <a:spcAft>
                          <a:spcPts val="0"/>
                        </a:spcAft>
                      </a:pPr>
                      <a:r>
                        <a:rPr kumimoji="0" lang="en-US" sz="1400" kern="1200" dirty="0">
                          <a:effectLst/>
                        </a:rPr>
                        <a:t>Apr-17</a:t>
                      </a:r>
                      <a:endParaRPr kumimoji="0" lang="en-US" sz="1400" b="1" kern="1200" dirty="0">
                        <a:solidFill>
                          <a:schemeClr val="bg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fontAlgn="b" latinLnBrk="0" hangingPunct="1">
                        <a:lnSpc>
                          <a:spcPct val="115000"/>
                        </a:lnSpc>
                        <a:spcBef>
                          <a:spcPts val="0"/>
                        </a:spcBef>
                        <a:spcAft>
                          <a:spcPts val="0"/>
                        </a:spcAft>
                      </a:pPr>
                      <a:r>
                        <a:rPr kumimoji="0" lang="en-US" sz="1400" kern="1200" dirty="0">
                          <a:effectLst/>
                        </a:rPr>
                        <a:t>May-17</a:t>
                      </a:r>
                      <a:endParaRPr kumimoji="0" lang="en-US" sz="1400" b="1" kern="1200" dirty="0">
                        <a:solidFill>
                          <a:schemeClr val="bg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fontAlgn="b" latinLnBrk="0" hangingPunct="1">
                        <a:lnSpc>
                          <a:spcPct val="115000"/>
                        </a:lnSpc>
                        <a:spcBef>
                          <a:spcPts val="0"/>
                        </a:spcBef>
                        <a:spcAft>
                          <a:spcPts val="0"/>
                        </a:spcAft>
                      </a:pPr>
                      <a:r>
                        <a:rPr kumimoji="0" lang="en-US" sz="1400" kern="1200" dirty="0">
                          <a:effectLst/>
                        </a:rPr>
                        <a:t>Jun-17</a:t>
                      </a:r>
                      <a:endParaRPr kumimoji="0" lang="en-US" sz="1400" b="1" kern="1200" dirty="0">
                        <a:solidFill>
                          <a:schemeClr val="bg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fontAlgn="b" latinLnBrk="0" hangingPunct="1">
                        <a:lnSpc>
                          <a:spcPct val="115000"/>
                        </a:lnSpc>
                        <a:spcBef>
                          <a:spcPts val="0"/>
                        </a:spcBef>
                        <a:spcAft>
                          <a:spcPts val="0"/>
                        </a:spcAft>
                      </a:pPr>
                      <a:r>
                        <a:rPr kumimoji="0" lang="en-US" sz="1400" b="1" kern="1200" dirty="0" smtClean="0">
                          <a:solidFill>
                            <a:schemeClr val="bg1"/>
                          </a:solidFill>
                          <a:effectLst/>
                          <a:latin typeface="Candara" panose="020E0502030303020204" pitchFamily="34" charset="0"/>
                          <a:ea typeface="Times New Roman"/>
                          <a:cs typeface="Times New Roman"/>
                        </a:rPr>
                        <a:t>Jul-17</a:t>
                      </a:r>
                      <a:endParaRPr kumimoji="0" lang="en-US" sz="1400" b="1" kern="1200" dirty="0">
                        <a:solidFill>
                          <a:schemeClr val="bg1"/>
                        </a:solidFill>
                        <a:effectLst/>
                        <a:latin typeface="Candara" panose="020E0502030303020204" pitchFamily="34" charset="0"/>
                        <a:ea typeface="Times New Roman"/>
                        <a:cs typeface="Times New Roman"/>
                      </a:endParaRPr>
                    </a:p>
                  </a:txBody>
                  <a:tcPr marL="68580" marR="68580" marT="0" marB="0" anchor="ctr"/>
                </a:tc>
                <a:extLst>
                  <a:ext uri="{0D108BD9-81ED-4DB2-BD59-A6C34878D82A}">
                    <a16:rowId xmlns:a16="http://schemas.microsoft.com/office/drawing/2014/main" xmlns="" val="10000"/>
                  </a:ext>
                </a:extLst>
              </a:tr>
              <a:tr h="663004">
                <a:tc>
                  <a:txBody>
                    <a:bodyPr/>
                    <a:lstStyle/>
                    <a:p>
                      <a:pPr marL="0" marR="0" lvl="0" indent="0" algn="l" defTabSz="914400" rtl="0" eaLnBrk="1" fontAlgn="auto" latinLnBrk="0" hangingPunct="1">
                        <a:lnSpc>
                          <a:spcPct val="105000"/>
                        </a:lnSpc>
                        <a:spcBef>
                          <a:spcPts val="0"/>
                        </a:spcBef>
                        <a:spcAft>
                          <a:spcPts val="0"/>
                        </a:spcAft>
                        <a:buClrTx/>
                        <a:buSzTx/>
                        <a:buFontTx/>
                        <a:buNone/>
                        <a:tabLst/>
                        <a:defRPr/>
                      </a:pPr>
                      <a:r>
                        <a:rPr lang="en-US" sz="1400" dirty="0">
                          <a:effectLst/>
                        </a:rPr>
                        <a:t>Monthly IIP</a:t>
                      </a:r>
                      <a:r>
                        <a:rPr lang="en-US" sz="1400" baseline="0" dirty="0">
                          <a:effectLst/>
                        </a:rPr>
                        <a:t> Growth</a:t>
                      </a:r>
                      <a:br>
                        <a:rPr lang="en-US" sz="1400" baseline="0" dirty="0">
                          <a:effectLst/>
                        </a:rPr>
                      </a:br>
                      <a:r>
                        <a:rPr kumimoji="0" lang="en-US" sz="1400" kern="1200" dirty="0">
                          <a:effectLst/>
                        </a:rPr>
                        <a:t>(% </a:t>
                      </a:r>
                      <a:r>
                        <a:rPr kumimoji="0" lang="en-US" sz="1400" kern="1200" dirty="0" err="1">
                          <a:effectLst/>
                        </a:rPr>
                        <a:t>yoy</a:t>
                      </a:r>
                      <a:r>
                        <a:rPr kumimoji="0" lang="en-US" sz="1400" kern="1200" dirty="0">
                          <a:effectLst/>
                        </a:rPr>
                        <a:t>)</a:t>
                      </a:r>
                      <a:endParaRPr kumimoji="0" lang="en-US" sz="1400" b="1" kern="1200" dirty="0">
                        <a:solidFill>
                          <a:schemeClr val="lt1"/>
                        </a:solidFill>
                        <a:effectLst/>
                        <a:latin typeface="+mn-lt"/>
                        <a:ea typeface="+mn-ea"/>
                        <a:cs typeface="+mn-cs"/>
                      </a:endParaRPr>
                    </a:p>
                  </a:txBody>
                  <a:tcPr marL="68580" marR="68580" marT="0" marB="0" anchor="ctr"/>
                </a:tc>
                <a:tc>
                  <a:txBody>
                    <a:bodyPr/>
                    <a:lstStyle/>
                    <a:p>
                      <a:pPr marL="0" marR="0" algn="ctr" rtl="0" eaLnBrk="1" latinLnBrk="0" hangingPunct="1">
                        <a:lnSpc>
                          <a:spcPct val="115000"/>
                        </a:lnSpc>
                        <a:spcBef>
                          <a:spcPts val="0"/>
                        </a:spcBef>
                        <a:spcAft>
                          <a:spcPts val="0"/>
                        </a:spcAft>
                      </a:pPr>
                      <a:r>
                        <a:rPr kumimoji="0" lang="en-US" sz="1400" kern="1200" dirty="0">
                          <a:effectLst/>
                        </a:rPr>
                        <a:t>6.0</a:t>
                      </a:r>
                      <a:endParaRPr kumimoji="0" lang="en-US" sz="1400" b="0" kern="1200" dirty="0">
                        <a:solidFill>
                          <a:schemeClr val="tx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latinLnBrk="0" hangingPunct="1">
                        <a:lnSpc>
                          <a:spcPct val="115000"/>
                        </a:lnSpc>
                        <a:spcBef>
                          <a:spcPts val="0"/>
                        </a:spcBef>
                        <a:spcAft>
                          <a:spcPts val="0"/>
                        </a:spcAft>
                      </a:pPr>
                      <a:r>
                        <a:rPr kumimoji="0" lang="en-US" sz="1400" kern="1200" dirty="0">
                          <a:effectLst/>
                        </a:rPr>
                        <a:t>7.4</a:t>
                      </a:r>
                      <a:endParaRPr kumimoji="0" lang="en-US" sz="1400" b="0" kern="1200" dirty="0">
                        <a:solidFill>
                          <a:schemeClr val="tx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latinLnBrk="0" hangingPunct="1">
                        <a:lnSpc>
                          <a:spcPct val="115000"/>
                        </a:lnSpc>
                        <a:spcBef>
                          <a:spcPts val="0"/>
                        </a:spcBef>
                        <a:spcAft>
                          <a:spcPts val="0"/>
                        </a:spcAft>
                      </a:pPr>
                      <a:r>
                        <a:rPr kumimoji="0" lang="en-US" sz="1400" kern="1200" dirty="0">
                          <a:effectLst/>
                        </a:rPr>
                        <a:t>8.0</a:t>
                      </a:r>
                      <a:endParaRPr kumimoji="0" lang="en-US" sz="1400" b="0" kern="1200" dirty="0">
                        <a:solidFill>
                          <a:schemeClr val="tx1"/>
                        </a:solidFill>
                        <a:effectLst/>
                        <a:latin typeface="Candara" panose="020E0502030303020204" pitchFamily="34" charset="0"/>
                        <a:ea typeface="Times New Roman"/>
                        <a:cs typeface="Times New Roman"/>
                      </a:endParaRPr>
                    </a:p>
                  </a:txBody>
                  <a:tcPr marL="68580" marR="68580" marT="0" marB="0" anchor="ctr"/>
                </a:tc>
                <a:tc>
                  <a:txBody>
                    <a:bodyPr/>
                    <a:lstStyle/>
                    <a:p>
                      <a:pPr marL="0" marR="0" algn="ctr" rtl="0" eaLnBrk="1" latinLnBrk="0" hangingPunct="1">
                        <a:lnSpc>
                          <a:spcPct val="115000"/>
                        </a:lnSpc>
                        <a:spcBef>
                          <a:spcPts val="0"/>
                        </a:spcBef>
                        <a:spcAft>
                          <a:spcPts val="0"/>
                        </a:spcAft>
                      </a:pPr>
                      <a:r>
                        <a:rPr kumimoji="0" lang="en-US" sz="1400" kern="1200" dirty="0">
                          <a:effectLst/>
                        </a:rPr>
                        <a:t>3.4</a:t>
                      </a:r>
                      <a:endParaRPr kumimoji="0" lang="en-US" sz="1400" b="0" kern="1200" dirty="0">
                        <a:solidFill>
                          <a:schemeClr val="tx1"/>
                        </a:solidFill>
                        <a:effectLst/>
                        <a:latin typeface="Candara" panose="020E0502030303020204" pitchFamily="34" charset="0"/>
                        <a:ea typeface="Times New Roman"/>
                        <a:cs typeface="Times New Roman"/>
                      </a:endParaRPr>
                    </a:p>
                  </a:txBody>
                  <a:tcPr marL="68580" marR="68580" marT="0" marB="0" anchor="ctr">
                    <a:solidFill>
                      <a:schemeClr val="accent4">
                        <a:lumMod val="60000"/>
                        <a:lumOff val="40000"/>
                      </a:schemeClr>
                    </a:solidFill>
                  </a:tcPr>
                </a:tc>
                <a:tc>
                  <a:txBody>
                    <a:bodyPr/>
                    <a:lstStyle/>
                    <a:p>
                      <a:pPr marL="0" marR="0" algn="ctr" rtl="0" eaLnBrk="1" latinLnBrk="0" hangingPunct="1">
                        <a:lnSpc>
                          <a:spcPct val="115000"/>
                        </a:lnSpc>
                        <a:spcBef>
                          <a:spcPts val="0"/>
                        </a:spcBef>
                        <a:spcAft>
                          <a:spcPts val="0"/>
                        </a:spcAft>
                      </a:pPr>
                      <a:r>
                        <a:rPr kumimoji="0" lang="en-US" sz="1400" kern="1200" dirty="0">
                          <a:effectLst/>
                        </a:rPr>
                        <a:t>2.8</a:t>
                      </a:r>
                      <a:endParaRPr kumimoji="0" lang="en-US" sz="1400" b="0" kern="1200" dirty="0">
                        <a:solidFill>
                          <a:schemeClr val="tx1"/>
                        </a:solidFill>
                        <a:effectLst/>
                        <a:latin typeface="Candara" panose="020E0502030303020204" pitchFamily="34" charset="0"/>
                        <a:ea typeface="Times New Roman"/>
                        <a:cs typeface="Times New Roman"/>
                      </a:endParaRPr>
                    </a:p>
                  </a:txBody>
                  <a:tcPr marL="68580" marR="68580" marT="0" marB="0" anchor="ctr">
                    <a:solidFill>
                      <a:schemeClr val="accent4">
                        <a:lumMod val="60000"/>
                        <a:lumOff val="40000"/>
                      </a:schemeClr>
                    </a:solidFill>
                  </a:tcPr>
                </a:tc>
                <a:tc>
                  <a:txBody>
                    <a:bodyPr/>
                    <a:lstStyle/>
                    <a:p>
                      <a:pPr marL="0" marR="0" algn="ctr" rtl="0" eaLnBrk="1" latinLnBrk="0" hangingPunct="1">
                        <a:lnSpc>
                          <a:spcPct val="115000"/>
                        </a:lnSpc>
                        <a:spcBef>
                          <a:spcPts val="0"/>
                        </a:spcBef>
                        <a:spcAft>
                          <a:spcPts val="0"/>
                        </a:spcAft>
                      </a:pPr>
                      <a:r>
                        <a:rPr kumimoji="0" lang="en-US" sz="1400" kern="1200" dirty="0">
                          <a:effectLst/>
                        </a:rPr>
                        <a:t>-0.1</a:t>
                      </a:r>
                      <a:endParaRPr kumimoji="0" lang="en-US" sz="1400" b="1" kern="1200" dirty="0">
                        <a:solidFill>
                          <a:schemeClr val="tx1"/>
                        </a:solidFill>
                        <a:effectLst/>
                        <a:latin typeface="Candara" panose="020E0502030303020204" pitchFamily="34" charset="0"/>
                        <a:ea typeface="Times New Roman"/>
                        <a:cs typeface="Times New Roman"/>
                      </a:endParaRPr>
                    </a:p>
                  </a:txBody>
                  <a:tcPr marL="68580" marR="68580" marT="0" marB="0" anchor="ctr">
                    <a:solidFill>
                      <a:schemeClr val="accent4">
                        <a:lumMod val="60000"/>
                        <a:lumOff val="40000"/>
                      </a:schemeClr>
                    </a:solidFill>
                  </a:tcPr>
                </a:tc>
                <a:tc>
                  <a:txBody>
                    <a:bodyPr/>
                    <a:lstStyle/>
                    <a:p>
                      <a:pPr marL="0" marR="0" algn="ctr" rtl="0" eaLnBrk="1" latinLnBrk="0" hangingPunct="1">
                        <a:lnSpc>
                          <a:spcPct val="115000"/>
                        </a:lnSpc>
                        <a:spcBef>
                          <a:spcPts val="0"/>
                        </a:spcBef>
                        <a:spcAft>
                          <a:spcPts val="0"/>
                        </a:spcAft>
                      </a:pPr>
                      <a:r>
                        <a:rPr kumimoji="0" lang="en-US" sz="1400" b="0" kern="1200" dirty="0" smtClean="0">
                          <a:solidFill>
                            <a:schemeClr val="tx1"/>
                          </a:solidFill>
                          <a:effectLst/>
                          <a:latin typeface="+mn-lt"/>
                          <a:ea typeface="Times New Roman"/>
                          <a:cs typeface="Times New Roman"/>
                        </a:rPr>
                        <a:t>1.2</a:t>
                      </a:r>
                      <a:endParaRPr kumimoji="0" lang="en-US" sz="1400" b="0" kern="1200" dirty="0">
                        <a:solidFill>
                          <a:schemeClr val="tx1"/>
                        </a:solidFill>
                        <a:effectLst/>
                        <a:latin typeface="+mn-lt"/>
                        <a:ea typeface="Times New Roman"/>
                        <a:cs typeface="Times New Roman"/>
                      </a:endParaRPr>
                    </a:p>
                  </a:txBody>
                  <a:tcPr marL="68580" marR="68580" marT="0" marB="0" anchor="ctr">
                    <a:solidFill>
                      <a:schemeClr val="accent4">
                        <a:lumMod val="60000"/>
                        <a:lumOff val="40000"/>
                      </a:schemeClr>
                    </a:solidFill>
                  </a:tcPr>
                </a:tc>
                <a:extLst>
                  <a:ext uri="{0D108BD9-81ED-4DB2-BD59-A6C34878D82A}">
                    <a16:rowId xmlns:a16="http://schemas.microsoft.com/office/drawing/2014/main" xmlns="" val="10001"/>
                  </a:ext>
                </a:extLst>
              </a:tr>
            </a:tbl>
          </a:graphicData>
        </a:graphic>
      </p:graphicFrame>
      <p:graphicFrame>
        <p:nvGraphicFramePr>
          <p:cNvPr id="7" name="Chart 6">
            <a:extLst>
              <a:ext uri="{FF2B5EF4-FFF2-40B4-BE49-F238E27FC236}">
                <a16:creationId xmlns:a16="http://schemas.microsoft.com/office/drawing/2014/main" xmlns="" id="{9D6EF143-D15F-4577-BC41-30FD272D6F60}"/>
              </a:ext>
            </a:extLst>
          </p:cNvPr>
          <p:cNvGraphicFramePr>
            <a:graphicFrameLocks/>
          </p:cNvGraphicFramePr>
          <p:nvPr>
            <p:extLst>
              <p:ext uri="{D42A27DB-BD31-4B8C-83A1-F6EECF244321}">
                <p14:modId xmlns:p14="http://schemas.microsoft.com/office/powerpoint/2010/main" val="1894301491"/>
              </p:ext>
            </p:extLst>
          </p:nvPr>
        </p:nvGraphicFramePr>
        <p:xfrm>
          <a:off x="1524000" y="1287535"/>
          <a:ext cx="5867400" cy="2638485"/>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Arrow Connector 3"/>
          <p:cNvCxnSpPr/>
          <p:nvPr/>
        </p:nvCxnSpPr>
        <p:spPr>
          <a:xfrm flipV="1">
            <a:off x="6096000" y="1828800"/>
            <a:ext cx="457200" cy="38100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854467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ndara" panose="020E0502030303020204" pitchFamily="34" charset="0"/>
              </a:rPr>
              <a:t>Indian Economy : Inflation</a:t>
            </a:r>
          </a:p>
        </p:txBody>
      </p:sp>
      <p:sp>
        <p:nvSpPr>
          <p:cNvPr id="5" name="Slide Number Placeholder 4"/>
          <p:cNvSpPr>
            <a:spLocks noGrp="1"/>
          </p:cNvSpPr>
          <p:nvPr>
            <p:ph type="sldNum" sz="quarter" idx="11"/>
          </p:nvPr>
        </p:nvSpPr>
        <p:spPr/>
        <p:txBody>
          <a:bodyPr/>
          <a:lstStyle/>
          <a:p>
            <a:fld id="{7900E5B6-CC85-4E30-9114-1363F21F97BF}" type="slidenum">
              <a:rPr lang="en-US" altLang="en-US" b="1" smtClean="0"/>
              <a:pPr/>
              <a:t>9</a:t>
            </a:fld>
            <a:endParaRPr lang="en-US" altLang="en-US" b="1"/>
          </a:p>
        </p:txBody>
      </p:sp>
      <p:sp>
        <p:nvSpPr>
          <p:cNvPr id="11" name="TextBox 1"/>
          <p:cNvSpPr txBox="1">
            <a:spLocks noChangeArrowheads="1"/>
          </p:cNvSpPr>
          <p:nvPr/>
        </p:nvSpPr>
        <p:spPr bwMode="auto">
          <a:xfrm>
            <a:off x="762000" y="1295400"/>
            <a:ext cx="7772400" cy="29238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2800">
                <a:solidFill>
                  <a:schemeClr val="tx1"/>
                </a:solidFill>
                <a:latin typeface="Calibri" pitchFamily="34" charset="0"/>
              </a:defRPr>
            </a:lvl1pPr>
            <a:lvl2pPr marL="742950" indent="-285750" eaLnBrk="0" hangingPunct="0">
              <a:spcBef>
                <a:spcPct val="20000"/>
              </a:spcBef>
              <a:buFont typeface="Arial" charset="0"/>
              <a:buChar char="–"/>
              <a:defRPr sz="2400">
                <a:solidFill>
                  <a:schemeClr val="tx1"/>
                </a:solidFill>
                <a:latin typeface="Calibri" pitchFamily="34" charset="0"/>
              </a:defRPr>
            </a:lvl2pPr>
            <a:lvl3pPr marL="1143000" indent="-228600" eaLnBrk="0" hangingPunct="0">
              <a:spcBef>
                <a:spcPct val="20000"/>
              </a:spcBef>
              <a:buFont typeface="Arial" charset="0"/>
              <a:buChar char="•"/>
              <a:defRPr sz="2000">
                <a:solidFill>
                  <a:schemeClr val="tx1"/>
                </a:solidFill>
                <a:latin typeface="Calibri" pitchFamily="34" charset="0"/>
              </a:defRPr>
            </a:lvl3pPr>
            <a:lvl4pPr marL="1600200" indent="-228600" eaLnBrk="0" hangingPunct="0">
              <a:spcBef>
                <a:spcPct val="20000"/>
              </a:spcBef>
              <a:buFont typeface="Arial" charset="0"/>
              <a:buChar char="–"/>
              <a:defRPr>
                <a:solidFill>
                  <a:schemeClr val="tx1"/>
                </a:solidFill>
                <a:latin typeface="Calibri" pitchFamily="34" charset="0"/>
              </a:defRPr>
            </a:lvl4pPr>
            <a:lvl5pPr marL="2057400" indent="-228600" eaLnBrk="0" hangingPunct="0">
              <a:spcBef>
                <a:spcPct val="20000"/>
              </a:spcBef>
              <a:buFont typeface="Arial" charset="0"/>
              <a:buChar char="»"/>
              <a:defRPr>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a:solidFill>
                  <a:schemeClr val="tx1"/>
                </a:solidFill>
                <a:latin typeface="Calibri" pitchFamily="34" charset="0"/>
              </a:defRPr>
            </a:lvl9pPr>
          </a:lstStyle>
          <a:p>
            <a:pPr algn="ctr" eaLnBrk="1" hangingPunct="1">
              <a:spcBef>
                <a:spcPct val="0"/>
              </a:spcBef>
              <a:buFontTx/>
              <a:buNone/>
            </a:pPr>
            <a:r>
              <a:rPr lang="en-US" altLang="en-US" sz="1300" b="1" dirty="0">
                <a:solidFill>
                  <a:schemeClr val="bg1"/>
                </a:solidFill>
                <a:latin typeface="Candara" panose="020E0502030303020204" pitchFamily="34" charset="0"/>
              </a:rPr>
              <a:t>Inflation remains within RBI’s indicative trajectory</a:t>
            </a:r>
          </a:p>
        </p:txBody>
      </p:sp>
      <p:sp>
        <p:nvSpPr>
          <p:cNvPr id="18" name="Content Placeholder 2"/>
          <p:cNvSpPr>
            <a:spLocks noGrp="1"/>
          </p:cNvSpPr>
          <p:nvPr>
            <p:ph sz="quarter" idx="1"/>
          </p:nvPr>
        </p:nvSpPr>
        <p:spPr>
          <a:xfrm>
            <a:off x="762000" y="4623618"/>
            <a:ext cx="7762568" cy="1396182"/>
          </a:xfrm>
        </p:spPr>
        <p:txBody>
          <a:bodyPr/>
          <a:lstStyle/>
          <a:p>
            <a:pPr lvl="0">
              <a:spcBef>
                <a:spcPts val="1200"/>
              </a:spcBef>
            </a:pPr>
            <a:r>
              <a:rPr lang="en-US" sz="1800" b="0" dirty="0">
                <a:latin typeface="Candara" panose="020E0502030303020204" pitchFamily="34" charset="0"/>
              </a:rPr>
              <a:t>Inflation has been largely under control </a:t>
            </a:r>
          </a:p>
          <a:p>
            <a:pPr lvl="0">
              <a:spcBef>
                <a:spcPts val="1200"/>
              </a:spcBef>
            </a:pPr>
            <a:r>
              <a:rPr lang="en-US" sz="1800" b="0" dirty="0">
                <a:latin typeface="Candara" panose="020E0502030303020204" pitchFamily="34" charset="0"/>
              </a:rPr>
              <a:t>RBI expects inflation to be within 2.0-3.5 percent in H1 2017-18 and within 3.5-4.5 percent in H2 2017-18.</a:t>
            </a:r>
          </a:p>
        </p:txBody>
      </p:sp>
      <p:graphicFrame>
        <p:nvGraphicFramePr>
          <p:cNvPr id="8" name="Chart 7">
            <a:extLst>
              <a:ext uri="{FF2B5EF4-FFF2-40B4-BE49-F238E27FC236}">
                <a16:creationId xmlns:a16="http://schemas.microsoft.com/office/drawing/2014/main" xmlns="" id="{C4F12E27-0413-4C00-8461-2A062347530A}"/>
              </a:ext>
            </a:extLst>
          </p:cNvPr>
          <p:cNvGraphicFramePr>
            <a:graphicFrameLocks/>
          </p:cNvGraphicFramePr>
          <p:nvPr>
            <p:extLst>
              <p:ext uri="{D42A27DB-BD31-4B8C-83A1-F6EECF244321}">
                <p14:modId xmlns:p14="http://schemas.microsoft.com/office/powerpoint/2010/main" val="3762780088"/>
              </p:ext>
            </p:extLst>
          </p:nvPr>
        </p:nvGraphicFramePr>
        <p:xfrm>
          <a:off x="762000" y="1612368"/>
          <a:ext cx="7620000" cy="2883431"/>
        </p:xfrm>
        <a:graphic>
          <a:graphicData uri="http://schemas.openxmlformats.org/drawingml/2006/chart">
            <c:chart xmlns:c="http://schemas.openxmlformats.org/drawingml/2006/chart" xmlns:r="http://schemas.openxmlformats.org/officeDocument/2006/relationships" r:id="rId2"/>
          </a:graphicData>
        </a:graphic>
      </p:graphicFrame>
      <p:sp>
        <p:nvSpPr>
          <p:cNvPr id="3" name="Oval 2"/>
          <p:cNvSpPr/>
          <p:nvPr/>
        </p:nvSpPr>
        <p:spPr>
          <a:xfrm>
            <a:off x="7543800" y="2743200"/>
            <a:ext cx="609600" cy="762000"/>
          </a:xfrm>
          <a:prstGeom prst="ellipse">
            <a:avLst/>
          </a:prstGeom>
          <a:noFill/>
          <a:ln>
            <a:solidFill>
              <a:schemeClr val="accent3">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76182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icci presentation 001">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otalTime>4857</TotalTime>
  <Words>1546</Words>
  <Application>Microsoft Office PowerPoint</Application>
  <PresentationFormat>On-screen Show (4:3)</PresentationFormat>
  <Paragraphs>278</Paragraphs>
  <Slides>20</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Tw Cen MT</vt:lpstr>
      <vt:lpstr>Arial</vt:lpstr>
      <vt:lpstr>Calibri</vt:lpstr>
      <vt:lpstr>Cambria</vt:lpstr>
      <vt:lpstr>Candara</vt:lpstr>
      <vt:lpstr>Gautami</vt:lpstr>
      <vt:lpstr>Times New Roman</vt:lpstr>
      <vt:lpstr>Wingdings</vt:lpstr>
      <vt:lpstr>Wingdings 2</vt:lpstr>
      <vt:lpstr>Wingdings 3</vt:lpstr>
      <vt:lpstr>ficci presentation 001</vt:lpstr>
      <vt:lpstr>Indian Economy</vt:lpstr>
      <vt:lpstr>PowerPoint Presentation</vt:lpstr>
      <vt:lpstr>Percentage Share in Global GNI (PPP) - 2016</vt:lpstr>
      <vt:lpstr>India vs Other Emerging Economies</vt:lpstr>
      <vt:lpstr>PowerPoint Presentation</vt:lpstr>
      <vt:lpstr>Indian Economy: GDP Growth</vt:lpstr>
      <vt:lpstr>Indian Economy: Optimistic Growth Outlook</vt:lpstr>
      <vt:lpstr>Indian Economy : IIP</vt:lpstr>
      <vt:lpstr>Indian Economy : Inflation</vt:lpstr>
      <vt:lpstr>Indian Economy : External sector performance </vt:lpstr>
      <vt:lpstr>Indian Economy : External sector performance </vt:lpstr>
      <vt:lpstr>Fiscal Consolidation in Progress</vt:lpstr>
      <vt:lpstr>India today: Bright spot in the global economy</vt:lpstr>
      <vt:lpstr>Key Initiatives of the Government</vt:lpstr>
      <vt:lpstr>PowerPoint Presentation</vt:lpstr>
      <vt:lpstr>PowerPoint Presentation</vt:lpstr>
      <vt:lpstr>PowerPoint Presentation</vt:lpstr>
      <vt:lpstr>PowerPoint Presentation</vt:lpstr>
      <vt:lpstr>India to remain attractive – Strong Fundamentals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Asset Management Company</dc:title>
  <dc:creator>nishant</dc:creator>
  <cp:lastModifiedBy>Mig Moreno</cp:lastModifiedBy>
  <cp:revision>1384</cp:revision>
  <dcterms:modified xsi:type="dcterms:W3CDTF">2017-09-27T03:03:57Z</dcterms:modified>
</cp:coreProperties>
</file>